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</p:sldIdLst>
  <p:sldSz cx="5334000" cy="7562850"/>
  <p:notesSz cx="53340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0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9555" cy="7561580"/>
          </a:xfrm>
          <a:custGeom>
            <a:avLst/>
            <a:gdLst/>
            <a:ahLst/>
            <a:cxnLst/>
            <a:rect l="l" t="t" r="r" b="b"/>
            <a:pathLst>
              <a:path w="5329555" h="7561580">
                <a:moveTo>
                  <a:pt x="5329301" y="0"/>
                </a:moveTo>
                <a:lnTo>
                  <a:pt x="0" y="0"/>
                </a:lnTo>
                <a:lnTo>
                  <a:pt x="0" y="7561326"/>
                </a:lnTo>
                <a:lnTo>
                  <a:pt x="5329301" y="7561326"/>
                </a:lnTo>
                <a:lnTo>
                  <a:pt x="53293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6569" y="364693"/>
            <a:ext cx="4340860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0" i="0">
                <a:solidFill>
                  <a:schemeClr val="bg1"/>
                </a:solidFill>
                <a:latin typeface="HY견고딕"/>
                <a:cs typeface="HY견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굴림"/>
                <a:cs typeface="굴림"/>
              </a:defRPr>
            </a:lvl1pPr>
          </a:lstStyle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9555" cy="7561580"/>
          </a:xfrm>
          <a:custGeom>
            <a:avLst/>
            <a:gdLst/>
            <a:ahLst/>
            <a:cxnLst/>
            <a:rect l="l" t="t" r="r" b="b"/>
            <a:pathLst>
              <a:path w="5329555" h="7561580">
                <a:moveTo>
                  <a:pt x="5329301" y="0"/>
                </a:moveTo>
                <a:lnTo>
                  <a:pt x="0" y="0"/>
                </a:lnTo>
                <a:lnTo>
                  <a:pt x="0" y="7561326"/>
                </a:lnTo>
                <a:lnTo>
                  <a:pt x="5329301" y="7561326"/>
                </a:lnTo>
                <a:lnTo>
                  <a:pt x="53293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0" i="0">
                <a:solidFill>
                  <a:schemeClr val="bg1"/>
                </a:solidFill>
                <a:latin typeface="HY견고딕"/>
                <a:cs typeface="HY견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굴림"/>
                <a:cs typeface="굴림"/>
              </a:defRPr>
            </a:lvl1pPr>
          </a:lstStyle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0" i="0">
                <a:solidFill>
                  <a:schemeClr val="bg1"/>
                </a:solidFill>
                <a:latin typeface="HY견고딕"/>
                <a:cs typeface="HY견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굴림"/>
                <a:cs typeface="굴림"/>
              </a:defRPr>
            </a:lvl1pPr>
          </a:lstStyle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0" i="0">
                <a:solidFill>
                  <a:schemeClr val="bg1"/>
                </a:solidFill>
                <a:latin typeface="HY견고딕"/>
                <a:cs typeface="HY견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굴림"/>
                <a:cs typeface="굴림"/>
              </a:defRPr>
            </a:lvl1pPr>
          </a:lstStyle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굴림"/>
                <a:cs typeface="굴림"/>
              </a:defRPr>
            </a:lvl1pPr>
          </a:lstStyle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276" y="7134225"/>
            <a:ext cx="1290771" cy="260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569" y="364693"/>
            <a:ext cx="4340860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0" i="0">
                <a:solidFill>
                  <a:schemeClr val="bg1"/>
                </a:solidFill>
                <a:latin typeface="HY견고딕"/>
                <a:cs typeface="HY견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1594" y="7236491"/>
            <a:ext cx="65658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굴림"/>
                <a:cs typeface="굴림"/>
              </a:defRPr>
            </a:lvl1pPr>
          </a:lstStyle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16.pn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0" Type="http://schemas.openxmlformats.org/officeDocument/2006/relationships/image" Target="../media/image48.png"/><Relationship Id="rId4" Type="http://schemas.openxmlformats.org/officeDocument/2006/relationships/image" Target="../media/image44.jp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2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6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5" Type="http://schemas.openxmlformats.org/officeDocument/2006/relationships/image" Target="../media/image16.png"/><Relationship Id="rId10" Type="http://schemas.openxmlformats.org/officeDocument/2006/relationships/image" Target="../media/image68.jpg"/><Relationship Id="rId4" Type="http://schemas.openxmlformats.org/officeDocument/2006/relationships/image" Target="../media/image64.jpg"/><Relationship Id="rId9" Type="http://schemas.openxmlformats.org/officeDocument/2006/relationships/image" Target="../media/image6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jp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11" Type="http://schemas.openxmlformats.org/officeDocument/2006/relationships/image" Target="../media/image77.jpg"/><Relationship Id="rId5" Type="http://schemas.openxmlformats.org/officeDocument/2006/relationships/image" Target="../media/image71.jp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jpg"/><Relationship Id="rId9" Type="http://schemas.openxmlformats.org/officeDocument/2006/relationships/image" Target="../media/image75.jpg"/><Relationship Id="rId1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g"/><Relationship Id="rId5" Type="http://schemas.openxmlformats.org/officeDocument/2006/relationships/image" Target="../media/image10.png"/><Relationship Id="rId4" Type="http://schemas.openxmlformats.org/officeDocument/2006/relationships/image" Target="../media/image8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16.png"/><Relationship Id="rId10" Type="http://schemas.openxmlformats.org/officeDocument/2006/relationships/image" Target="../media/image97.png"/><Relationship Id="rId4" Type="http://schemas.openxmlformats.org/officeDocument/2006/relationships/image" Target="../media/image92.jp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6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0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3" Type="http://schemas.openxmlformats.org/officeDocument/2006/relationships/image" Target="../media/image10.png"/><Relationship Id="rId7" Type="http://schemas.openxmlformats.org/officeDocument/2006/relationships/image" Target="../media/image112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jpg"/><Relationship Id="rId5" Type="http://schemas.openxmlformats.org/officeDocument/2006/relationships/image" Target="../media/image16.png"/><Relationship Id="rId4" Type="http://schemas.openxmlformats.org/officeDocument/2006/relationships/image" Target="../media/image110.jpg"/><Relationship Id="rId9" Type="http://schemas.openxmlformats.org/officeDocument/2006/relationships/image" Target="../media/image1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14.png"/><Relationship Id="rId10" Type="http://schemas.openxmlformats.org/officeDocument/2006/relationships/image" Target="../media/image18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10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1.jpg"/><Relationship Id="rId4" Type="http://schemas.openxmlformats.org/officeDocument/2006/relationships/image" Target="../media/image27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609600"/>
            <a:ext cx="4719955" cy="6951980"/>
            <a:chOff x="215900" y="609600"/>
            <a:chExt cx="4719955" cy="6951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875" y="612775"/>
              <a:ext cx="4535551" cy="64801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5287" y="611187"/>
              <a:ext cx="4538980" cy="6483350"/>
            </a:xfrm>
            <a:custGeom>
              <a:avLst/>
              <a:gdLst/>
              <a:ahLst/>
              <a:cxnLst/>
              <a:rect l="l" t="t" r="r" b="b"/>
              <a:pathLst>
                <a:path w="4538980" h="6483350">
                  <a:moveTo>
                    <a:pt x="0" y="6483350"/>
                  </a:moveTo>
                  <a:lnTo>
                    <a:pt x="4538726" y="6483350"/>
                  </a:lnTo>
                  <a:lnTo>
                    <a:pt x="4538726" y="0"/>
                  </a:lnTo>
                  <a:lnTo>
                    <a:pt x="0" y="0"/>
                  </a:lnTo>
                  <a:lnTo>
                    <a:pt x="0" y="6483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900" y="7129462"/>
              <a:ext cx="1584325" cy="431800"/>
            </a:xfrm>
            <a:custGeom>
              <a:avLst/>
              <a:gdLst/>
              <a:ahLst/>
              <a:cxnLst/>
              <a:rect l="l" t="t" r="r" b="b"/>
              <a:pathLst>
                <a:path w="1584325" h="431800">
                  <a:moveTo>
                    <a:pt x="1584325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84325" y="431800"/>
                  </a:lnTo>
                  <a:lnTo>
                    <a:pt x="158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548" y="237236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도서관</a:t>
            </a:r>
            <a:endParaRPr sz="1400">
              <a:latin typeface="HY헤드라인M"/>
              <a:cs typeface="HY헤드라인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7825" y="4602079"/>
          <a:ext cx="4643755" cy="141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95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상단에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있는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도서관에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해당하는 도서관 소장자료를 검색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2222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이용자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목록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주변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도서관,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전체도서관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정보를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있으며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위치검색과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지도보기를 이용하여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관리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바코드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스캔을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이용하여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자료를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1384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도서관 메뉴에서 이용이 가능한 도서관 세부메뉴를 확인하고 이용할 수 있습니다. </a:t>
                      </a:r>
                      <a:r>
                        <a:rPr sz="900" spc="-30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주요기능으로는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대출현황/대출이력/예약현황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모바일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회원증,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전자책,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열 </a:t>
                      </a:r>
                      <a:r>
                        <a:rPr sz="900" spc="-30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람실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좌석정보가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제공되고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657350" y="787400"/>
            <a:ext cx="2159000" cy="3575050"/>
            <a:chOff x="1657350" y="787400"/>
            <a:chExt cx="2159000" cy="3575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350" y="787400"/>
              <a:ext cx="2159000" cy="357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1375" y="1189101"/>
              <a:ext cx="214249" cy="2142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33826" y="119672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3250" y="828675"/>
            <a:ext cx="214375" cy="2143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25573" y="83642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5126" y="1158875"/>
            <a:ext cx="214249" cy="2143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27830" y="1166571"/>
            <a:ext cx="11366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1050" y="2771775"/>
            <a:ext cx="212725" cy="2143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02105" y="277990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926" y="237236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새로</a:t>
            </a:r>
            <a:r>
              <a:rPr sz="1400" spc="-6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나온</a:t>
            </a:r>
            <a:r>
              <a:rPr sz="1400" spc="-4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책</a:t>
            </a:r>
            <a:endParaRPr sz="1400">
              <a:latin typeface="HY헤드라인M"/>
              <a:cs typeface="HY헤드라인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7825" y="4605905"/>
          <a:ext cx="4643755" cy="53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669"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07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검색어를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입력하여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신간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검색할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234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날짜별로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신간자료를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검색할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439925" y="787400"/>
            <a:ext cx="2376805" cy="3575050"/>
            <a:chOff x="1439925" y="787400"/>
            <a:chExt cx="2376805" cy="3575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349" y="787400"/>
              <a:ext cx="2159000" cy="357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9925" y="1189101"/>
              <a:ext cx="214249" cy="214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5975" y="1620901"/>
              <a:ext cx="214249" cy="2142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1741" y="1196721"/>
            <a:ext cx="25971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굴림"/>
              <a:cs typeface="굴림"/>
            </a:endParaRPr>
          </a:p>
          <a:p>
            <a:pPr marL="158750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5826" y="1189037"/>
            <a:ext cx="2089150" cy="287655"/>
          </a:xfrm>
          <a:custGeom>
            <a:avLst/>
            <a:gdLst/>
            <a:ahLst/>
            <a:cxnLst/>
            <a:rect l="l" t="t" r="r" b="b"/>
            <a:pathLst>
              <a:path w="2089150" h="287655">
                <a:moveTo>
                  <a:pt x="0" y="287337"/>
                </a:moveTo>
                <a:lnTo>
                  <a:pt x="2089150" y="287337"/>
                </a:lnTo>
                <a:lnTo>
                  <a:pt x="2089150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927" y="237236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전자책</a:t>
            </a:r>
            <a:endParaRPr sz="1400">
              <a:latin typeface="HY헤드라인M"/>
              <a:cs typeface="HY헤드라인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7825" y="4605905"/>
          <a:ext cx="4643755" cy="73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669"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07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선택중인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변경할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234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검색어를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입력하여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검색할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선택중인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도서관명이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585975" y="787400"/>
            <a:ext cx="2224405" cy="3575050"/>
            <a:chOff x="1585975" y="787400"/>
            <a:chExt cx="2224405" cy="3575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3699" y="787400"/>
              <a:ext cx="2146300" cy="357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5975" y="901700"/>
              <a:ext cx="214249" cy="2143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8045" y="90957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5975" y="1331976"/>
            <a:ext cx="214249" cy="214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8045" y="133972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46363" y="900176"/>
            <a:ext cx="1310005" cy="374650"/>
            <a:chOff x="2146363" y="900176"/>
            <a:chExt cx="1310005" cy="374650"/>
          </a:xfrm>
        </p:grpSpPr>
        <p:sp>
          <p:nvSpPr>
            <p:cNvPr id="11" name="object 11"/>
            <p:cNvSpPr/>
            <p:nvPr/>
          </p:nvSpPr>
          <p:spPr>
            <a:xfrm>
              <a:off x="2160651" y="971550"/>
              <a:ext cx="1152525" cy="288925"/>
            </a:xfrm>
            <a:custGeom>
              <a:avLst/>
              <a:gdLst/>
              <a:ahLst/>
              <a:cxnLst/>
              <a:rect l="l" t="t" r="r" b="b"/>
              <a:pathLst>
                <a:path w="1152525" h="288925">
                  <a:moveTo>
                    <a:pt x="0" y="288924"/>
                  </a:moveTo>
                  <a:lnTo>
                    <a:pt x="1152525" y="288924"/>
                  </a:lnTo>
                  <a:lnTo>
                    <a:pt x="1152525" y="0"/>
                  </a:lnTo>
                  <a:lnTo>
                    <a:pt x="0" y="0"/>
                  </a:lnTo>
                  <a:lnTo>
                    <a:pt x="0" y="288924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1675" y="900176"/>
              <a:ext cx="214375" cy="2142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94379" y="907796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7825" y="4705408"/>
          <a:ext cx="4643755" cy="107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776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965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관심도서를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서재별로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등록하여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관리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또한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대출한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전자책을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관리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 </a:t>
                      </a:r>
                      <a:r>
                        <a:rPr sz="900" spc="-30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있으며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전자책을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읽을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웹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검색을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이용하여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검색하고,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자료를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서재에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추가할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해당도서의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상세정보를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있습니다..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72"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서재에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관심도서의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상태를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변경하거나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삭제할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657350" y="787273"/>
            <a:ext cx="2159000" cy="3713479"/>
            <a:chOff x="1657350" y="787273"/>
            <a:chExt cx="2159000" cy="3713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350" y="787273"/>
              <a:ext cx="2159000" cy="37132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3250" y="900176"/>
              <a:ext cx="214375" cy="2142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1548" y="237236"/>
            <a:ext cx="173736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개인컨텐츠</a:t>
            </a:r>
            <a:endParaRPr sz="1400">
              <a:latin typeface="HY헤드라인M"/>
              <a:cs typeface="HY헤드라인M"/>
            </a:endParaRPr>
          </a:p>
          <a:p>
            <a:pPr>
              <a:lnSpc>
                <a:spcPct val="100000"/>
              </a:lnSpc>
            </a:pPr>
            <a:endParaRPr sz="1400">
              <a:latin typeface="HY헤드라인M"/>
              <a:cs typeface="HY헤드라인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HY헤드라인M"/>
              <a:cs typeface="HY헤드라인M"/>
            </a:endParaRPr>
          </a:p>
          <a:p>
            <a:pPr marR="5080" algn="r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3176" y="1189101"/>
            <a:ext cx="214249" cy="2142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65753" y="119672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0651" y="1476375"/>
            <a:ext cx="214249" cy="2143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12975" y="148412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2950" y="1260475"/>
            <a:ext cx="214249" cy="2143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64894" y="126834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7825" y="4248208"/>
          <a:ext cx="4643755" cy="279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29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관리자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전용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기능이며,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통계를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확인할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0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이용자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프로필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이미지를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편집할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닉네임과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비밀번호를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변경할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현재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로그인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된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계정에서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로그아웃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계정을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삭제합니다.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※</a:t>
                      </a:r>
                      <a:r>
                        <a:rPr sz="900" spc="-3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탈퇴시</a:t>
                      </a:r>
                      <a:r>
                        <a:rPr sz="900" spc="-1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모든</a:t>
                      </a:r>
                      <a:r>
                        <a:rPr sz="900" spc="-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이용정보가</a:t>
                      </a:r>
                      <a:r>
                        <a:rPr sz="900" spc="-1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삭제되며</a:t>
                      </a:r>
                      <a:r>
                        <a:rPr sz="900" spc="-2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복구가</a:t>
                      </a:r>
                      <a:r>
                        <a:rPr sz="900" spc="-1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불가능하니</a:t>
                      </a:r>
                      <a:r>
                        <a:rPr sz="900" spc="-1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주의</a:t>
                      </a:r>
                      <a:r>
                        <a:rPr sz="900" spc="-1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바랍니다.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spc="-5" dirty="0">
                          <a:latin typeface="맑은 고딕"/>
                          <a:cs typeface="맑은 고딕"/>
                        </a:rPr>
                        <a:t>도서관에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방문하여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리브로피아를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기동시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해당 도서관의 화면을 보여줍니다.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반납예정일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안내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리브로피아에서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제공하는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알림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서비스를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이용할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36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8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현황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정보를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가능합니다.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9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알려드리는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공지사항을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가능합니다.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0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리브로피아에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대한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이용문의를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등록하는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곳입니다.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설치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버전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업데이트를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732026" y="539750"/>
            <a:ext cx="2009775" cy="3575050"/>
            <a:chOff x="1732026" y="539750"/>
            <a:chExt cx="2009775" cy="3575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026" y="539750"/>
              <a:ext cx="2009775" cy="3575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3250" y="581025"/>
              <a:ext cx="214375" cy="2143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3072" y="237236"/>
            <a:ext cx="1735455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환경설정</a:t>
            </a:r>
            <a:endParaRPr sz="1400">
              <a:latin typeface="HY헤드라인M"/>
              <a:cs typeface="HY헤드라인M"/>
            </a:endParaRPr>
          </a:p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7350" y="1374775"/>
            <a:ext cx="285750" cy="2084705"/>
            <a:chOff x="1657350" y="1374775"/>
            <a:chExt cx="285750" cy="20847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7350" y="2525776"/>
              <a:ext cx="214375" cy="2142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7350" y="2887726"/>
              <a:ext cx="215900" cy="214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7350" y="3244850"/>
              <a:ext cx="215900" cy="214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8851" y="1374775"/>
              <a:ext cx="214249" cy="2143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81048" y="138264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76551" y="1373251"/>
            <a:ext cx="214249" cy="2142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428748" y="138112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2900" y="1373251"/>
            <a:ext cx="214375" cy="2142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935351" y="138112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4700" y="1373251"/>
            <a:ext cx="214375" cy="21424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367278" y="138112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55826" y="1878076"/>
            <a:ext cx="217804" cy="1901825"/>
            <a:chOff x="1655826" y="1878076"/>
            <a:chExt cx="217804" cy="190182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5826" y="1878076"/>
              <a:ext cx="214249" cy="2142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9001" y="2167001"/>
              <a:ext cx="214249" cy="214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7350" y="3565525"/>
              <a:ext cx="215900" cy="21437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04848" y="1779904"/>
            <a:ext cx="123825" cy="200278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35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  <a:p>
            <a:pPr marL="18415">
              <a:lnSpc>
                <a:spcPct val="100000"/>
              </a:lnSpc>
              <a:spcBef>
                <a:spcPts val="835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7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굴림"/>
              <a:cs typeface="굴림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8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굴림"/>
              <a:cs typeface="굴림"/>
            </a:endParaRPr>
          </a:p>
          <a:p>
            <a:pPr marL="17780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9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굴림"/>
              <a:cs typeface="굴림"/>
            </a:endParaRPr>
          </a:p>
          <a:p>
            <a:pPr marL="17780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0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A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화면설명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701" y="3288538"/>
            <a:ext cx="17221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기능소개</a:t>
            </a:r>
            <a:endParaRPr sz="3200">
              <a:latin typeface="HY헤드라인M"/>
              <a:cs typeface="HY헤드라인M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-도서관-</a:t>
            </a:r>
            <a:endParaRPr sz="3200">
              <a:latin typeface="HY헤드라인M"/>
              <a:cs typeface="HY헤드라인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052" y="7236491"/>
            <a:ext cx="1416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00" spc="-10" dirty="0">
                <a:latin typeface="굴림"/>
                <a:cs typeface="굴림"/>
              </a:rPr>
              <a:t>17</a:t>
            </a:r>
            <a:endParaRPr sz="800">
              <a:latin typeface="굴림"/>
              <a:cs typeface="굴림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072" y="237236"/>
            <a:ext cx="1784350" cy="65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도서관</a:t>
            </a:r>
            <a:r>
              <a:rPr sz="1400" spc="-6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검색하기</a:t>
            </a:r>
            <a:endParaRPr sz="1400">
              <a:latin typeface="HY헤드라인M"/>
              <a:cs typeface="HY헤드라인M"/>
            </a:endParaRPr>
          </a:p>
          <a:p>
            <a:pPr marL="290195" indent="-14224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290830" algn="l"/>
              </a:tabLst>
            </a:pPr>
            <a:r>
              <a:rPr sz="1000" spc="-10" dirty="0">
                <a:latin typeface="맑은 고딕"/>
                <a:cs typeface="맑은 고딕"/>
              </a:rPr>
              <a:t>“도서관”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버튼을 </a:t>
            </a:r>
            <a:r>
              <a:rPr sz="1000" spc="-10" dirty="0">
                <a:latin typeface="맑은 고딕"/>
                <a:cs typeface="맑은 고딕"/>
              </a:rPr>
              <a:t>누릅니다.</a:t>
            </a:r>
            <a:endParaRPr sz="1000">
              <a:latin typeface="맑은 고딕"/>
              <a:cs typeface="맑은 고딕"/>
            </a:endParaRPr>
          </a:p>
          <a:p>
            <a:pPr marL="290195" indent="-14224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290830" algn="l"/>
              </a:tabLst>
            </a:pPr>
            <a:r>
              <a:rPr sz="1000" spc="-10" dirty="0">
                <a:latin typeface="맑은 고딕"/>
                <a:cs typeface="맑은 고딕"/>
              </a:rPr>
              <a:t>“+”</a:t>
            </a:r>
            <a:r>
              <a:rPr sz="1000" spc="-3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버튼을</a:t>
            </a:r>
            <a:r>
              <a:rPr sz="1000" spc="-1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누릅니다.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3774186"/>
            <a:ext cx="2712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맑은 고딕"/>
                <a:cs typeface="맑은 고딕"/>
              </a:rPr>
              <a:t>3.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도서관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검색의</a:t>
            </a:r>
            <a:r>
              <a:rPr sz="1050" spc="-3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첫</a:t>
            </a:r>
            <a:r>
              <a:rPr sz="1050" spc="-1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화면은</a:t>
            </a:r>
            <a:r>
              <a:rPr sz="1050" spc="-2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다음과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같습니다.</a:t>
            </a:r>
            <a:endParaRPr sz="1050">
              <a:latin typeface="맑은 고딕"/>
              <a:cs typeface="맑은 고딕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65476" y="4103809"/>
          <a:ext cx="2335530" cy="1637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36"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939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이용자가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찾고자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하는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명을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입 </a:t>
                      </a:r>
                      <a:r>
                        <a:rPr sz="900" spc="-3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력 하시고 검색 버튼을 누르면 해당 </a:t>
                      </a:r>
                      <a:r>
                        <a:rPr sz="9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도서관이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B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9017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기본적으로 이용자가 위치한 곳에서 </a:t>
                      </a:r>
                      <a:r>
                        <a:rPr sz="9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5km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범위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내에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있는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도서관을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화면에 </a:t>
                      </a:r>
                      <a:r>
                        <a:rPr sz="900" spc="-30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보여주고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km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범위를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이용자가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조절하 </a:t>
                      </a:r>
                      <a:r>
                        <a:rPr sz="900" spc="-3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여 다른 범위 내 도서관을 거리 검색 </a:t>
                      </a:r>
                      <a:r>
                        <a:rPr sz="9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하여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지역별로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검색을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있습니 </a:t>
                      </a:r>
                      <a:r>
                        <a:rPr sz="900" spc="-3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9976" y="1116076"/>
            <a:ext cx="214249" cy="2142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04745" y="1158230"/>
            <a:ext cx="876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875" y="1044575"/>
            <a:ext cx="1568450" cy="2519680"/>
            <a:chOff x="650875" y="1044575"/>
            <a:chExt cx="1568450" cy="25196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450" y="1053973"/>
              <a:ext cx="1412875" cy="2509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2162" y="1151001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215900" h="180975">
                  <a:moveTo>
                    <a:pt x="0" y="180975"/>
                  </a:moveTo>
                  <a:lnTo>
                    <a:pt x="215900" y="180975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1809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875" y="1044575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30">
                  <a:moveTo>
                    <a:pt x="107162" y="0"/>
                  </a:moveTo>
                  <a:lnTo>
                    <a:pt x="65451" y="8425"/>
                  </a:lnTo>
                  <a:lnTo>
                    <a:pt x="31388" y="31400"/>
                  </a:lnTo>
                  <a:lnTo>
                    <a:pt x="8421" y="65472"/>
                  </a:lnTo>
                  <a:lnTo>
                    <a:pt x="0" y="107188"/>
                  </a:lnTo>
                  <a:lnTo>
                    <a:pt x="8421" y="148903"/>
                  </a:lnTo>
                  <a:lnTo>
                    <a:pt x="31388" y="182975"/>
                  </a:lnTo>
                  <a:lnTo>
                    <a:pt x="65451" y="205950"/>
                  </a:lnTo>
                  <a:lnTo>
                    <a:pt x="107162" y="214376"/>
                  </a:lnTo>
                  <a:lnTo>
                    <a:pt x="148866" y="205950"/>
                  </a:lnTo>
                  <a:lnTo>
                    <a:pt x="182926" y="182975"/>
                  </a:lnTo>
                  <a:lnTo>
                    <a:pt x="205891" y="148903"/>
                  </a:lnTo>
                  <a:lnTo>
                    <a:pt x="214312" y="107188"/>
                  </a:lnTo>
                  <a:lnTo>
                    <a:pt x="205891" y="65472"/>
                  </a:lnTo>
                  <a:lnTo>
                    <a:pt x="182926" y="31400"/>
                  </a:lnTo>
                  <a:lnTo>
                    <a:pt x="148866" y="8425"/>
                  </a:lnTo>
                  <a:lnTo>
                    <a:pt x="107162" y="0"/>
                  </a:lnTo>
                  <a:close/>
                </a:path>
              </a:pathLst>
            </a:custGeom>
            <a:solidFill>
              <a:srgbClr val="E93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62300" y="1044575"/>
            <a:ext cx="1416050" cy="2519680"/>
            <a:chOff x="3162300" y="1044575"/>
            <a:chExt cx="1416050" cy="25196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2300" y="1044575"/>
              <a:ext cx="1416050" cy="25194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54500" y="1116076"/>
              <a:ext cx="138430" cy="215900"/>
            </a:xfrm>
            <a:custGeom>
              <a:avLst/>
              <a:gdLst/>
              <a:ahLst/>
              <a:cxnLst/>
              <a:rect l="l" t="t" r="r" b="b"/>
              <a:pathLst>
                <a:path w="138429" h="215900">
                  <a:moveTo>
                    <a:pt x="0" y="215900"/>
                  </a:moveTo>
                  <a:lnTo>
                    <a:pt x="138112" y="215900"/>
                  </a:lnTo>
                  <a:lnTo>
                    <a:pt x="138112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900" y="1044575"/>
              <a:ext cx="214249" cy="21437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2665" y="105232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7850" y="4140200"/>
            <a:ext cx="1640205" cy="2514600"/>
            <a:chOff x="577850" y="4140200"/>
            <a:chExt cx="1640205" cy="25146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275" y="4140200"/>
              <a:ext cx="1414526" cy="25146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2800" y="4416425"/>
              <a:ext cx="1060450" cy="228600"/>
            </a:xfrm>
            <a:custGeom>
              <a:avLst/>
              <a:gdLst/>
              <a:ahLst/>
              <a:cxnLst/>
              <a:rect l="l" t="t" r="r" b="b"/>
              <a:pathLst>
                <a:path w="1060450" h="228600">
                  <a:moveTo>
                    <a:pt x="0" y="228600"/>
                  </a:moveTo>
                  <a:lnTo>
                    <a:pt x="1060450" y="228600"/>
                  </a:lnTo>
                  <a:lnTo>
                    <a:pt x="106045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850" y="4368800"/>
              <a:ext cx="214312" cy="2143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24027" y="4377309"/>
            <a:ext cx="12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A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6262" y="4651438"/>
            <a:ext cx="1670050" cy="2024380"/>
            <a:chOff x="576262" y="4651438"/>
            <a:chExt cx="1670050" cy="2024380"/>
          </a:xfrm>
        </p:grpSpPr>
        <p:sp>
          <p:nvSpPr>
            <p:cNvPr id="22" name="object 22"/>
            <p:cNvSpPr/>
            <p:nvPr/>
          </p:nvSpPr>
          <p:spPr>
            <a:xfrm>
              <a:off x="792162" y="4665726"/>
              <a:ext cx="1440180" cy="1995805"/>
            </a:xfrm>
            <a:custGeom>
              <a:avLst/>
              <a:gdLst/>
              <a:ahLst/>
              <a:cxnLst/>
              <a:rect l="l" t="t" r="r" b="b"/>
              <a:pathLst>
                <a:path w="1440180" h="1995804">
                  <a:moveTo>
                    <a:pt x="0" y="1995424"/>
                  </a:moveTo>
                  <a:lnTo>
                    <a:pt x="1439799" y="1995424"/>
                  </a:lnTo>
                  <a:lnTo>
                    <a:pt x="1439799" y="0"/>
                  </a:lnTo>
                  <a:lnTo>
                    <a:pt x="0" y="0"/>
                  </a:lnTo>
                  <a:lnTo>
                    <a:pt x="0" y="199542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262" y="4716399"/>
              <a:ext cx="214312" cy="2143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7016" y="4725161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FFFFFF"/>
                </a:solidFill>
                <a:latin typeface="굴림"/>
                <a:cs typeface="굴림"/>
              </a:rPr>
              <a:t>C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86605" y="105232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0801" y="4357623"/>
            <a:ext cx="214249" cy="21437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134870" y="4366006"/>
            <a:ext cx="12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FFFFFF"/>
                </a:solidFill>
                <a:latin typeface="굴림"/>
                <a:cs typeface="굴림"/>
              </a:rPr>
              <a:t>B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072" y="237236"/>
            <a:ext cx="4445000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도서관</a:t>
            </a:r>
            <a:r>
              <a:rPr sz="1400" spc="-6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추가하기</a:t>
            </a:r>
            <a:endParaRPr sz="1400">
              <a:latin typeface="HY헤드라인M"/>
              <a:cs typeface="HY헤드라인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HY헤드라인M"/>
              <a:cs typeface="HY헤드라인M"/>
            </a:endParaRPr>
          </a:p>
          <a:p>
            <a:pPr marL="394335" marR="5080" indent="-228600">
              <a:lnSpc>
                <a:spcPct val="100000"/>
              </a:lnSpc>
              <a:buAutoNum type="arabicPeriod"/>
              <a:tabLst>
                <a:tab pos="394335" algn="l"/>
                <a:tab pos="394970" algn="l"/>
              </a:tabLst>
            </a:pPr>
            <a:r>
              <a:rPr sz="1000" spc="-5" dirty="0">
                <a:latin typeface="맑은 고딕"/>
                <a:cs typeface="맑은 고딕"/>
              </a:rPr>
              <a:t>이용자가</a:t>
            </a:r>
            <a:r>
              <a:rPr sz="1000" spc="-1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추가를</a:t>
            </a:r>
            <a:r>
              <a:rPr sz="1000" spc="1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원하는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도서관을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검색하고</a:t>
            </a:r>
            <a:r>
              <a:rPr sz="1000" spc="1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출력 결과에서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원하는 도서 </a:t>
            </a:r>
            <a:r>
              <a:rPr sz="1000" spc="-3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관을</a:t>
            </a:r>
            <a:r>
              <a:rPr sz="1000" spc="-1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선택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합니다.</a:t>
            </a:r>
            <a:endParaRPr sz="1000">
              <a:latin typeface="맑은 고딕"/>
              <a:cs typeface="맑은 고딕"/>
            </a:endParaRPr>
          </a:p>
          <a:p>
            <a:pPr marL="394335" indent="-229235">
              <a:lnSpc>
                <a:spcPts val="1190"/>
              </a:lnSpc>
              <a:buAutoNum type="arabicPeriod"/>
              <a:tabLst>
                <a:tab pos="394335" algn="l"/>
                <a:tab pos="394970" algn="l"/>
              </a:tabLst>
            </a:pPr>
            <a:r>
              <a:rPr sz="1000" spc="-5" dirty="0">
                <a:latin typeface="맑은 고딕"/>
                <a:cs typeface="맑은 고딕"/>
              </a:rPr>
              <a:t>도서관</a:t>
            </a:r>
            <a:r>
              <a:rPr sz="1000" spc="-1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추가 확인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메시지가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나오면</a:t>
            </a:r>
            <a:r>
              <a:rPr sz="1000" spc="1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Arial"/>
                <a:cs typeface="Arial"/>
              </a:rPr>
              <a:t>‘</a:t>
            </a:r>
            <a:r>
              <a:rPr sz="1000" spc="-5" dirty="0">
                <a:solidFill>
                  <a:srgbClr val="990000"/>
                </a:solidFill>
                <a:latin typeface="맑은 고딕"/>
                <a:cs typeface="맑은 고딕"/>
              </a:rPr>
              <a:t>확인</a:t>
            </a:r>
            <a:r>
              <a:rPr sz="1000" spc="-5" dirty="0">
                <a:latin typeface="Arial"/>
                <a:cs typeface="Arial"/>
              </a:rPr>
              <a:t>’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버튼 을</a:t>
            </a:r>
            <a:r>
              <a:rPr sz="1000" spc="-1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선택합니다.</a:t>
            </a:r>
            <a:endParaRPr sz="1000">
              <a:latin typeface="맑은 고딕"/>
              <a:cs typeface="맑은 고딕"/>
            </a:endParaRPr>
          </a:p>
          <a:p>
            <a:pPr marL="394335" indent="-22923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94335" algn="l"/>
                <a:tab pos="394970" algn="l"/>
              </a:tabLst>
            </a:pPr>
            <a:r>
              <a:rPr sz="1000" spc="-5" dirty="0">
                <a:latin typeface="맑은 고딕"/>
                <a:cs typeface="맑은 고딕"/>
              </a:rPr>
              <a:t>내</a:t>
            </a:r>
            <a:r>
              <a:rPr sz="1000" spc="-3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도서관</a:t>
            </a:r>
            <a:r>
              <a:rPr sz="1000" spc="1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목록에 도서관이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40" dirty="0">
                <a:latin typeface="맑은 고딕"/>
                <a:cs typeface="맑은 고딕"/>
              </a:rPr>
              <a:t>추가되♘습니다.</a:t>
            </a:r>
            <a:r>
              <a:rPr sz="1000" spc="30" dirty="0"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맑은 고딕"/>
                <a:cs typeface="맑은 고딕"/>
              </a:rPr>
              <a:t>‘확인’</a:t>
            </a:r>
            <a:r>
              <a:rPr sz="1000" spc="-20" dirty="0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버튼을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선택합니다.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3387" y="1490599"/>
            <a:ext cx="1525905" cy="1945639"/>
            <a:chOff x="433387" y="1490599"/>
            <a:chExt cx="1525905" cy="19456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200" y="1490599"/>
              <a:ext cx="1352550" cy="19452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9912" y="1920875"/>
              <a:ext cx="1374775" cy="295275"/>
            </a:xfrm>
            <a:custGeom>
              <a:avLst/>
              <a:gdLst/>
              <a:ahLst/>
              <a:cxnLst/>
              <a:rect l="l" t="t" r="r" b="b"/>
              <a:pathLst>
                <a:path w="1374775" h="295275">
                  <a:moveTo>
                    <a:pt x="0" y="295275"/>
                  </a:moveTo>
                  <a:lnTo>
                    <a:pt x="1374775" y="295275"/>
                  </a:lnTo>
                  <a:lnTo>
                    <a:pt x="137477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387" y="1779651"/>
              <a:ext cx="214312" cy="21424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038350" y="1490599"/>
            <a:ext cx="1336675" cy="2374900"/>
            <a:chOff x="2038350" y="1490599"/>
            <a:chExt cx="1336675" cy="23749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8350" y="1490599"/>
              <a:ext cx="1336675" cy="2374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16200" y="2852674"/>
              <a:ext cx="649605" cy="215900"/>
            </a:xfrm>
            <a:custGeom>
              <a:avLst/>
              <a:gdLst/>
              <a:ahLst/>
              <a:cxnLst/>
              <a:rect l="l" t="t" r="r" b="b"/>
              <a:pathLst>
                <a:path w="649604" h="215900">
                  <a:moveTo>
                    <a:pt x="0" y="215900"/>
                  </a:moveTo>
                  <a:lnTo>
                    <a:pt x="649287" y="215900"/>
                  </a:lnTo>
                  <a:lnTo>
                    <a:pt x="649287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3325" y="2860675"/>
              <a:ext cx="214375" cy="2143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85038" y="178739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56051" y="1490599"/>
            <a:ext cx="1336675" cy="2374900"/>
            <a:chOff x="3456051" y="1490599"/>
            <a:chExt cx="1336675" cy="23749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6051" y="1490599"/>
              <a:ext cx="1336675" cy="23749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29076" y="2801874"/>
              <a:ext cx="1224280" cy="215900"/>
            </a:xfrm>
            <a:custGeom>
              <a:avLst/>
              <a:gdLst/>
              <a:ahLst/>
              <a:cxnLst/>
              <a:rect l="l" t="t" r="r" b="b"/>
              <a:pathLst>
                <a:path w="1224279" h="215900">
                  <a:moveTo>
                    <a:pt x="0" y="215900"/>
                  </a:moveTo>
                  <a:lnTo>
                    <a:pt x="1223962" y="215900"/>
                  </a:lnTo>
                  <a:lnTo>
                    <a:pt x="1223962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8276" y="2859024"/>
              <a:ext cx="214249" cy="2143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25648" y="286892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0853" y="286740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55662" y="4513198"/>
            <a:ext cx="3762375" cy="854710"/>
            <a:chOff x="855662" y="4513198"/>
            <a:chExt cx="3762375" cy="85471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187" y="4657661"/>
              <a:ext cx="3743325" cy="7000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60425" y="4652962"/>
              <a:ext cx="3752850" cy="709930"/>
            </a:xfrm>
            <a:custGeom>
              <a:avLst/>
              <a:gdLst/>
              <a:ahLst/>
              <a:cxnLst/>
              <a:rect l="l" t="t" r="r" b="b"/>
              <a:pathLst>
                <a:path w="3752850" h="709929">
                  <a:moveTo>
                    <a:pt x="0" y="709612"/>
                  </a:moveTo>
                  <a:lnTo>
                    <a:pt x="3752850" y="709612"/>
                  </a:lnTo>
                  <a:lnTo>
                    <a:pt x="3752850" y="0"/>
                  </a:lnTo>
                  <a:lnTo>
                    <a:pt x="0" y="0"/>
                  </a:lnTo>
                  <a:lnTo>
                    <a:pt x="0" y="709612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675" y="4513198"/>
              <a:ext cx="214375" cy="2143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5976" y="4513198"/>
              <a:ext cx="214249" cy="2143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650" y="4513198"/>
              <a:ext cx="214249" cy="2143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9875" y="4513198"/>
              <a:ext cx="214375" cy="2143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26642" y="4521834"/>
            <a:ext cx="1852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1087120" algn="l"/>
                <a:tab pos="1744345" algn="l"/>
              </a:tabLst>
            </a:pPr>
            <a:r>
              <a:rPr sz="1200" b="1" spc="15" dirty="0">
                <a:solidFill>
                  <a:srgbClr val="FFFFFF"/>
                </a:solidFill>
                <a:latin typeface="굴림"/>
                <a:cs typeface="굴림"/>
              </a:rPr>
              <a:t>B	C	D	</a:t>
            </a: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E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3750" y="5008562"/>
            <a:ext cx="1447800" cy="368935"/>
            <a:chOff x="793750" y="5008562"/>
            <a:chExt cx="1447800" cy="368935"/>
          </a:xfrm>
        </p:grpSpPr>
        <p:sp>
          <p:nvSpPr>
            <p:cNvPr id="27" name="object 27"/>
            <p:cNvSpPr/>
            <p:nvPr/>
          </p:nvSpPr>
          <p:spPr>
            <a:xfrm>
              <a:off x="936625" y="5018087"/>
              <a:ext cx="1295400" cy="287655"/>
            </a:xfrm>
            <a:custGeom>
              <a:avLst/>
              <a:gdLst/>
              <a:ahLst/>
              <a:cxnLst/>
              <a:rect l="l" t="t" r="r" b="b"/>
              <a:pathLst>
                <a:path w="1295400" h="287654">
                  <a:moveTo>
                    <a:pt x="0" y="287337"/>
                  </a:moveTo>
                  <a:lnTo>
                    <a:pt x="1295400" y="287337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3750" y="5162550"/>
              <a:ext cx="214312" cy="21437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0130" y="5171313"/>
            <a:ext cx="12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A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30" name="object 30"/>
          <p:cNvSpPr txBox="1"/>
          <p:nvPr/>
        </p:nvSpPr>
        <p:spPr>
          <a:xfrm>
            <a:off x="360362" y="4154487"/>
            <a:ext cx="4679950" cy="2463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000" b="1" spc="-5" dirty="0">
                <a:latin typeface="맑은 고딕"/>
                <a:cs typeface="맑은 고딕"/>
              </a:rPr>
              <a:t>아이콘으로</a:t>
            </a:r>
            <a:r>
              <a:rPr sz="1000" b="1" spc="-1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도서관이</a:t>
            </a:r>
            <a:r>
              <a:rPr sz="1000" b="1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제공하는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서비스를</a:t>
            </a:r>
            <a:r>
              <a:rPr sz="1000" b="1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확인</a:t>
            </a:r>
            <a:r>
              <a:rPr sz="1000" b="1" spc="-1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가능합니다.</a:t>
            </a:r>
            <a:endParaRPr sz="1000">
              <a:latin typeface="맑은 고딕"/>
              <a:cs typeface="맑은 고딕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01637" y="5558340"/>
          <a:ext cx="4567555" cy="126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도서관명입니다.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B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060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리브로피아와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협약중인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됩니다.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도서검색,</a:t>
                      </a:r>
                      <a:r>
                        <a:rPr sz="9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대출이력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조회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등의 </a:t>
                      </a:r>
                      <a:r>
                        <a:rPr sz="900" spc="-3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서비스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이용이</a:t>
                      </a:r>
                      <a:r>
                        <a:rPr sz="9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가능합니다.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소장도서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검색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서비스를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제공하는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90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D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도서관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전자책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서비스를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제공하는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도서관에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9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열람실좌석정보를</a:t>
                      </a:r>
                      <a:r>
                        <a:rPr sz="9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제공하는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도서관에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90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됩니다.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691" y="237236"/>
            <a:ext cx="2997200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도서관</a:t>
            </a:r>
            <a:r>
              <a:rPr sz="1400" spc="-6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변경하기</a:t>
            </a:r>
            <a:endParaRPr sz="1400">
              <a:latin typeface="HY헤드라인M"/>
              <a:cs typeface="HY헤드라인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HY헤드라인M"/>
              <a:cs typeface="HY헤드라인M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5" dirty="0">
                <a:latin typeface="맑은 고딕"/>
                <a:cs typeface="맑은 고딕"/>
              </a:rPr>
              <a:t>도서관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버튼을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선택합니다.</a:t>
            </a:r>
            <a:endParaRPr sz="10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spc="-5" dirty="0">
                <a:latin typeface="맑은 고딕"/>
                <a:cs typeface="맑은 고딕"/>
              </a:rPr>
              <a:t>내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도서관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목록에</a:t>
            </a:r>
            <a:r>
              <a:rPr sz="1000" spc="-1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추가한 도서관을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선택합니다.</a:t>
            </a:r>
            <a:endParaRPr sz="10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5" dirty="0">
                <a:latin typeface="맑은 고딕"/>
                <a:cs typeface="맑은 고딕"/>
              </a:rPr>
              <a:t>선택한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도서관으로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기능화면이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변경</a:t>
            </a:r>
            <a:r>
              <a:rPr sz="1000" spc="-10" dirty="0">
                <a:latin typeface="맑은 고딕"/>
                <a:cs typeface="맑은 고딕"/>
              </a:rPr>
              <a:t> </a:t>
            </a:r>
            <a:r>
              <a:rPr sz="1000" spc="5" dirty="0">
                <a:latin typeface="맑은 고딕"/>
                <a:cs typeface="맑은 고딕"/>
              </a:rPr>
              <a:t>되♘습니다.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3387" y="1843024"/>
            <a:ext cx="2941955" cy="2406650"/>
            <a:chOff x="433387" y="1843024"/>
            <a:chExt cx="2941955" cy="2406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200" y="1843024"/>
              <a:ext cx="1352550" cy="2406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9912" y="1908175"/>
              <a:ext cx="222250" cy="215900"/>
            </a:xfrm>
            <a:custGeom>
              <a:avLst/>
              <a:gdLst/>
              <a:ahLst/>
              <a:cxnLst/>
              <a:rect l="l" t="t" r="r" b="b"/>
              <a:pathLst>
                <a:path w="222250" h="215900">
                  <a:moveTo>
                    <a:pt x="0" y="215900"/>
                  </a:moveTo>
                  <a:lnTo>
                    <a:pt x="222250" y="215900"/>
                  </a:lnTo>
                  <a:lnTo>
                    <a:pt x="22225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387" y="1908175"/>
              <a:ext cx="214312" cy="21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8350" y="1843024"/>
              <a:ext cx="1336675" cy="2374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16125" y="2339975"/>
              <a:ext cx="1224280" cy="215900"/>
            </a:xfrm>
            <a:custGeom>
              <a:avLst/>
              <a:gdLst/>
              <a:ahLst/>
              <a:cxnLst/>
              <a:rect l="l" t="t" r="r" b="b"/>
              <a:pathLst>
                <a:path w="1224280" h="215900">
                  <a:moveTo>
                    <a:pt x="0" y="215900"/>
                  </a:moveTo>
                  <a:lnTo>
                    <a:pt x="1223962" y="215900"/>
                  </a:lnTo>
                  <a:lnTo>
                    <a:pt x="1223962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5038" y="191604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56051" y="1836801"/>
            <a:ext cx="1336675" cy="2381250"/>
            <a:chOff x="3456051" y="1836801"/>
            <a:chExt cx="1336675" cy="23812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6051" y="1843024"/>
              <a:ext cx="1336675" cy="23749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73475" y="1908175"/>
              <a:ext cx="863600" cy="215900"/>
            </a:xfrm>
            <a:custGeom>
              <a:avLst/>
              <a:gdLst/>
              <a:ahLst/>
              <a:cxnLst/>
              <a:rect l="l" t="t" r="r" b="b"/>
              <a:pathLst>
                <a:path w="863600" h="215900">
                  <a:moveTo>
                    <a:pt x="0" y="215900"/>
                  </a:moveTo>
                  <a:lnTo>
                    <a:pt x="863600" y="215900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8276" y="1836801"/>
              <a:ext cx="214249" cy="21424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3250" y="2270125"/>
            <a:ext cx="214375" cy="2143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25573" y="2278126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3530853" y="184480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66" y="237236"/>
            <a:ext cx="433641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도서관</a:t>
            </a:r>
            <a:r>
              <a:rPr sz="1400" spc="-4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회원인증</a:t>
            </a:r>
            <a:r>
              <a:rPr sz="1400" spc="-4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(모바일</a:t>
            </a:r>
            <a:r>
              <a:rPr sz="1400" spc="-3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회원증)</a:t>
            </a:r>
            <a:endParaRPr sz="1400">
              <a:latin typeface="HY헤드라인M"/>
              <a:cs typeface="HY헤드라인M"/>
            </a:endParaRPr>
          </a:p>
          <a:p>
            <a:pPr marL="191135" indent="-1270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191770" algn="l"/>
              </a:tabLst>
            </a:pP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메인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화면에서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우측으로 슬라이드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하면</a:t>
            </a:r>
            <a:r>
              <a:rPr sz="900" spc="285" dirty="0"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990000"/>
                </a:solidFill>
                <a:latin typeface="Arial"/>
                <a:cs typeface="Arial"/>
              </a:rPr>
              <a:t>‘</a:t>
            </a:r>
            <a:r>
              <a:rPr sz="900" dirty="0">
                <a:solidFill>
                  <a:srgbClr val="990000"/>
                </a:solidFill>
                <a:latin typeface="맑은 고딕"/>
                <a:cs typeface="맑은 고딕"/>
              </a:rPr>
              <a:t>모바일</a:t>
            </a:r>
            <a:r>
              <a:rPr sz="900" spc="-30" dirty="0">
                <a:solidFill>
                  <a:srgbClr val="99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990000"/>
                </a:solidFill>
                <a:latin typeface="맑은 고딕"/>
                <a:cs typeface="맑은 고딕"/>
              </a:rPr>
              <a:t>회원증</a:t>
            </a:r>
            <a:r>
              <a:rPr sz="900" dirty="0">
                <a:solidFill>
                  <a:srgbClr val="990000"/>
                </a:solidFill>
                <a:latin typeface="Arial"/>
                <a:cs typeface="Arial"/>
              </a:rPr>
              <a:t>’</a:t>
            </a:r>
            <a:r>
              <a:rPr sz="900" spc="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900" dirty="0">
                <a:latin typeface="맑은 고딕"/>
                <a:cs typeface="맑은 고딕"/>
              </a:rPr>
              <a:t>화면이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나옵니다.</a:t>
            </a:r>
            <a:endParaRPr sz="900">
              <a:latin typeface="맑은 고딕"/>
              <a:cs typeface="맑은 고딕"/>
            </a:endParaRPr>
          </a:p>
          <a:p>
            <a:pPr marL="191135" indent="-1270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191770" algn="l"/>
              </a:tabLst>
            </a:pPr>
            <a:r>
              <a:rPr sz="900" dirty="0">
                <a:latin typeface="맑은 고딕"/>
                <a:cs typeface="맑은 고딕"/>
              </a:rPr>
              <a:t>인증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창에서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요구하는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정보를 입력하고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‘</a:t>
            </a:r>
            <a:r>
              <a:rPr sz="900" spc="-5" dirty="0">
                <a:solidFill>
                  <a:srgbClr val="C00000"/>
                </a:solidFill>
                <a:latin typeface="맑은 고딕"/>
                <a:cs typeface="맑은 고딕"/>
              </a:rPr>
              <a:t>인증’</a:t>
            </a:r>
            <a:r>
              <a:rPr sz="900" spc="-10" dirty="0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18" y="3555238"/>
            <a:ext cx="45129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183515" indent="-1397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인증이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완료되면,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회원님의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모바일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생성됩니다.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해당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도서관에서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및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이용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시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모바일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회원증을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이용하실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  <a:p>
            <a:pPr marL="139065" indent="-127000">
              <a:lnSpc>
                <a:spcPct val="100000"/>
              </a:lnSpc>
              <a:spcBef>
                <a:spcPts val="225"/>
              </a:spcBef>
              <a:buAutoNum type="arabicPeriod" startAt="3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이용자의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정보가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변경된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경우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Arial"/>
                <a:cs typeface="Arial"/>
              </a:rPr>
              <a:t>‘</a:t>
            </a:r>
            <a:r>
              <a:rPr sz="900" dirty="0">
                <a:latin typeface="맑은 고딕"/>
                <a:cs typeface="맑은 고딕"/>
              </a:rPr>
              <a:t>인증정보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수정</a:t>
            </a:r>
            <a:r>
              <a:rPr sz="900" dirty="0">
                <a:latin typeface="Arial"/>
                <a:cs typeface="Arial"/>
              </a:rPr>
              <a:t>’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맑은 고딕"/>
                <a:cs typeface="맑은 고딕"/>
              </a:rPr>
              <a:t>기능으로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변경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가능합니다.</a:t>
            </a:r>
            <a:endParaRPr sz="900">
              <a:latin typeface="맑은 고딕"/>
              <a:cs typeface="맑은 고딕"/>
            </a:endParaRPr>
          </a:p>
          <a:p>
            <a:pPr marL="139065" indent="-127000">
              <a:lnSpc>
                <a:spcPct val="100000"/>
              </a:lnSpc>
              <a:spcBef>
                <a:spcPts val="15"/>
              </a:spcBef>
              <a:buAutoNum type="arabicPeriod" startAt="3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회원증을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터치하면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됩니다.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된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다시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터치하면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촉소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7850" y="971423"/>
            <a:ext cx="1551305" cy="2449830"/>
            <a:chOff x="577850" y="971423"/>
            <a:chExt cx="1551305" cy="2449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887" y="971423"/>
              <a:ext cx="1377950" cy="2449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850" y="1287526"/>
              <a:ext cx="214312" cy="2142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29513" y="1295146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7000" y="971423"/>
            <a:ext cx="1478280" cy="2449830"/>
            <a:chOff x="2667000" y="971423"/>
            <a:chExt cx="1478280" cy="24498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0" y="971423"/>
              <a:ext cx="1376426" cy="24495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08351" y="1666875"/>
              <a:ext cx="1297305" cy="673100"/>
            </a:xfrm>
            <a:custGeom>
              <a:avLst/>
              <a:gdLst/>
              <a:ahLst/>
              <a:cxnLst/>
              <a:rect l="l" t="t" r="r" b="b"/>
              <a:pathLst>
                <a:path w="1297304" h="673100">
                  <a:moveTo>
                    <a:pt x="0" y="673100"/>
                  </a:moveTo>
                  <a:lnTo>
                    <a:pt x="1296924" y="673100"/>
                  </a:lnTo>
                  <a:lnTo>
                    <a:pt x="1296924" y="0"/>
                  </a:lnTo>
                  <a:lnTo>
                    <a:pt x="0" y="0"/>
                  </a:lnTo>
                  <a:lnTo>
                    <a:pt x="0" y="6731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1547876"/>
              <a:ext cx="214375" cy="2142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19577" y="155575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6262" y="4284726"/>
            <a:ext cx="1670050" cy="2735580"/>
            <a:chOff x="576262" y="4284726"/>
            <a:chExt cx="1670050" cy="273558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437" y="4284726"/>
              <a:ext cx="1539875" cy="27351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262" y="4787900"/>
              <a:ext cx="214312" cy="2143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27989" y="479640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47925" y="4322826"/>
            <a:ext cx="2492375" cy="1402080"/>
            <a:chOff x="2447925" y="4322826"/>
            <a:chExt cx="2492375" cy="140208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7925" y="4322826"/>
              <a:ext cx="2492375" cy="14016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1100" y="4573524"/>
              <a:ext cx="214375" cy="2143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0725" y="6518275"/>
            <a:ext cx="214312" cy="2143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72464" y="652708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52525" y="2197099"/>
            <a:ext cx="792480" cy="358775"/>
          </a:xfrm>
          <a:custGeom>
            <a:avLst/>
            <a:gdLst/>
            <a:ahLst/>
            <a:cxnLst/>
            <a:rect l="l" t="t" r="r" b="b"/>
            <a:pathLst>
              <a:path w="792480" h="358775">
                <a:moveTo>
                  <a:pt x="792226" y="168275"/>
                </a:moveTo>
                <a:lnTo>
                  <a:pt x="673100" y="49276"/>
                </a:lnTo>
                <a:lnTo>
                  <a:pt x="673100" y="108712"/>
                </a:lnTo>
                <a:lnTo>
                  <a:pt x="344208" y="108712"/>
                </a:lnTo>
                <a:lnTo>
                  <a:pt x="336143" y="89662"/>
                </a:lnTo>
                <a:lnTo>
                  <a:pt x="335800" y="88849"/>
                </a:lnTo>
                <a:lnTo>
                  <a:pt x="307606" y="52539"/>
                </a:lnTo>
                <a:lnTo>
                  <a:pt x="271119" y="24485"/>
                </a:lnTo>
                <a:lnTo>
                  <a:pt x="270637" y="24295"/>
                </a:lnTo>
                <a:lnTo>
                  <a:pt x="270637" y="179451"/>
                </a:lnTo>
                <a:lnTo>
                  <a:pt x="263525" y="214363"/>
                </a:lnTo>
                <a:lnTo>
                  <a:pt x="244132" y="242862"/>
                </a:lnTo>
                <a:lnTo>
                  <a:pt x="215392" y="262077"/>
                </a:lnTo>
                <a:lnTo>
                  <a:pt x="180213" y="269113"/>
                </a:lnTo>
                <a:lnTo>
                  <a:pt x="144957" y="262077"/>
                </a:lnTo>
                <a:lnTo>
                  <a:pt x="116192" y="242862"/>
                </a:lnTo>
                <a:lnTo>
                  <a:pt x="96799" y="214363"/>
                </a:lnTo>
                <a:lnTo>
                  <a:pt x="89700" y="179451"/>
                </a:lnTo>
                <a:lnTo>
                  <a:pt x="96799" y="144475"/>
                </a:lnTo>
                <a:lnTo>
                  <a:pt x="116192" y="115938"/>
                </a:lnTo>
                <a:lnTo>
                  <a:pt x="144957" y="96710"/>
                </a:lnTo>
                <a:lnTo>
                  <a:pt x="180213" y="89662"/>
                </a:lnTo>
                <a:lnTo>
                  <a:pt x="215392" y="96710"/>
                </a:lnTo>
                <a:lnTo>
                  <a:pt x="244132" y="115938"/>
                </a:lnTo>
                <a:lnTo>
                  <a:pt x="263525" y="144475"/>
                </a:lnTo>
                <a:lnTo>
                  <a:pt x="270637" y="179451"/>
                </a:lnTo>
                <a:lnTo>
                  <a:pt x="270637" y="24295"/>
                </a:lnTo>
                <a:lnTo>
                  <a:pt x="228079" y="6413"/>
                </a:lnTo>
                <a:lnTo>
                  <a:pt x="180213" y="0"/>
                </a:lnTo>
                <a:lnTo>
                  <a:pt x="132295" y="6413"/>
                </a:lnTo>
                <a:lnTo>
                  <a:pt x="89242" y="24485"/>
                </a:lnTo>
                <a:lnTo>
                  <a:pt x="52768" y="52539"/>
                </a:lnTo>
                <a:lnTo>
                  <a:pt x="24599" y="88849"/>
                </a:lnTo>
                <a:lnTo>
                  <a:pt x="6426" y="131724"/>
                </a:lnTo>
                <a:lnTo>
                  <a:pt x="0" y="179451"/>
                </a:lnTo>
                <a:lnTo>
                  <a:pt x="6426" y="227139"/>
                </a:lnTo>
                <a:lnTo>
                  <a:pt x="24599" y="269976"/>
                </a:lnTo>
                <a:lnTo>
                  <a:pt x="52768" y="306260"/>
                </a:lnTo>
                <a:lnTo>
                  <a:pt x="89242" y="334302"/>
                </a:lnTo>
                <a:lnTo>
                  <a:pt x="132295" y="352374"/>
                </a:lnTo>
                <a:lnTo>
                  <a:pt x="180213" y="358775"/>
                </a:lnTo>
                <a:lnTo>
                  <a:pt x="228079" y="352374"/>
                </a:lnTo>
                <a:lnTo>
                  <a:pt x="271119" y="334302"/>
                </a:lnTo>
                <a:lnTo>
                  <a:pt x="307606" y="306260"/>
                </a:lnTo>
                <a:lnTo>
                  <a:pt x="335800" y="269976"/>
                </a:lnTo>
                <a:lnTo>
                  <a:pt x="336156" y="269113"/>
                </a:lnTo>
                <a:lnTo>
                  <a:pt x="353669" y="227838"/>
                </a:lnTo>
                <a:lnTo>
                  <a:pt x="673100" y="227838"/>
                </a:lnTo>
                <a:lnTo>
                  <a:pt x="673100" y="287401"/>
                </a:lnTo>
                <a:lnTo>
                  <a:pt x="792226" y="16827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03423" y="458215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53" y="530733"/>
            <a:ext cx="6108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B1B1B1"/>
                </a:solidFill>
                <a:latin typeface="HY헤드라인M"/>
                <a:cs typeface="HY헤드라인M"/>
              </a:rPr>
              <a:t>목차</a:t>
            </a:r>
            <a:endParaRPr sz="2300">
              <a:latin typeface="HY헤드라인M"/>
              <a:cs typeface="HY헤드라인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5894" y="7236491"/>
            <a:ext cx="5429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  <a:tabLst>
                <a:tab pos="445134" algn="l"/>
              </a:tabLst>
            </a:pPr>
            <a:r>
              <a:rPr sz="800" dirty="0">
                <a:latin typeface="굴림"/>
                <a:cs typeface="굴림"/>
              </a:rPr>
              <a:t>목차</a:t>
            </a:r>
            <a:r>
              <a:rPr sz="800" spc="-30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|	</a:t>
            </a:r>
            <a:fld id="{81D60167-4931-47E6-BA6A-407CBD079E47}" type="slidenum">
              <a:rPr sz="800" dirty="0">
                <a:latin typeface="굴림"/>
                <a:cs typeface="굴림"/>
              </a:rPr>
              <a:t>2</a:t>
            </a:fld>
            <a:endParaRPr sz="800">
              <a:latin typeface="굴림"/>
              <a:cs typeface="굴림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8053" y="1129984"/>
          <a:ext cx="4662170" cy="56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22">
                <a:tc>
                  <a:txBody>
                    <a:bodyPr/>
                    <a:lstStyle/>
                    <a:p>
                      <a:pPr marL="127000">
                        <a:lnSpc>
                          <a:spcPts val="1370"/>
                        </a:lnSpc>
                      </a:pPr>
                      <a:r>
                        <a:rPr sz="1300" spc="-5" dirty="0">
                          <a:latin typeface="HY헤드라인M"/>
                          <a:cs typeface="HY헤드라인M"/>
                        </a:rPr>
                        <a:t>1</a:t>
                      </a:r>
                      <a:r>
                        <a:rPr sz="1300" spc="3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다운로드</a:t>
                      </a:r>
                      <a:endParaRPr sz="13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R="41910" algn="r">
                        <a:lnSpc>
                          <a:spcPts val="1155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앱스토어</a:t>
                      </a:r>
                      <a:r>
                        <a:rPr sz="1000" spc="1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(iOS)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5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HY헤드라인M"/>
                          <a:cs typeface="HY헤드라인M"/>
                        </a:rPr>
                        <a:t>6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38">
                <a:tc>
                  <a:txBody>
                    <a:bodyPr/>
                    <a:lstStyle/>
                    <a:p>
                      <a:pPr marR="40005" algn="r">
                        <a:lnSpc>
                          <a:spcPts val="1145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구글</a:t>
                      </a:r>
                      <a:r>
                        <a:rPr sz="10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플레이</a:t>
                      </a:r>
                      <a:r>
                        <a:rPr sz="1000" spc="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스토어</a:t>
                      </a:r>
                      <a:r>
                        <a:rPr sz="1000" spc="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(안드로이드)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95"/>
                        </a:lnSpc>
                      </a:pPr>
                      <a:r>
                        <a:rPr sz="1000" dirty="0">
                          <a:latin typeface="HY헤드라인M"/>
                          <a:cs typeface="HY헤드라인M"/>
                        </a:rPr>
                        <a:t>7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0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spc="-5" dirty="0">
                          <a:latin typeface="HY헤드라인M"/>
                          <a:cs typeface="HY헤드라인M"/>
                        </a:rPr>
                        <a:t>2</a:t>
                      </a:r>
                      <a:r>
                        <a:rPr sz="1300" spc="39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회원가입</a:t>
                      </a:r>
                      <a:r>
                        <a:rPr sz="1300" spc="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및 실행</a:t>
                      </a:r>
                      <a:endParaRPr sz="1300">
                        <a:latin typeface="HY헤드라인M"/>
                        <a:cs typeface="HY헤드라인M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R="52705" algn="r">
                        <a:lnSpc>
                          <a:spcPts val="1155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리브로피아</a:t>
                      </a:r>
                      <a:r>
                        <a:rPr sz="1000" spc="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회원가입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5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HY헤드라인M"/>
                          <a:cs typeface="HY헤드라인M"/>
                        </a:rPr>
                        <a:t>9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38">
                <a:tc>
                  <a:txBody>
                    <a:bodyPr/>
                    <a:lstStyle/>
                    <a:p>
                      <a:pPr marR="40005" algn="r">
                        <a:lnSpc>
                          <a:spcPts val="1145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리브로피아</a:t>
                      </a:r>
                      <a:r>
                        <a:rPr sz="1000" spc="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로그인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10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3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spc="-5" dirty="0">
                          <a:latin typeface="HY헤드라인M"/>
                          <a:cs typeface="HY헤드라인M"/>
                        </a:rPr>
                        <a:t>3</a:t>
                      </a:r>
                      <a:r>
                        <a:rPr sz="1300" spc="3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화면 설명</a:t>
                      </a:r>
                      <a:endParaRPr sz="1300">
                        <a:latin typeface="HY헤드라인M"/>
                        <a:cs typeface="HY헤드라인M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24">
                <a:tc>
                  <a:txBody>
                    <a:bodyPr/>
                    <a:lstStyle/>
                    <a:p>
                      <a:pPr marR="38735" algn="r">
                        <a:lnSpc>
                          <a:spcPts val="1155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000" spc="11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5"/>
                        </a:lnSpc>
                        <a:spcBef>
                          <a:spcPts val="260"/>
                        </a:spcBef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12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3746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새로</a:t>
                      </a:r>
                      <a:r>
                        <a:rPr sz="1000" spc="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나온</a:t>
                      </a:r>
                      <a:r>
                        <a:rPr sz="1000" spc="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책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13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6355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전자책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14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590">
                <a:tc>
                  <a:txBody>
                    <a:bodyPr/>
                    <a:lstStyle/>
                    <a:p>
                      <a:pPr marR="3746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개인컨텐츠</a:t>
                      </a:r>
                      <a:r>
                        <a:rPr sz="1000" spc="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15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38">
                <a:tc>
                  <a:txBody>
                    <a:bodyPr/>
                    <a:lstStyle/>
                    <a:p>
                      <a:pPr marR="58419" algn="r">
                        <a:lnSpc>
                          <a:spcPts val="1145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환경설정</a:t>
                      </a:r>
                      <a:r>
                        <a:rPr sz="10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16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11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spc="-5" dirty="0">
                          <a:latin typeface="HY헤드라인M"/>
                          <a:cs typeface="HY헤드라인M"/>
                        </a:rPr>
                        <a:t>4</a:t>
                      </a:r>
                      <a:r>
                        <a:rPr sz="1300" spc="39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기능소개</a:t>
                      </a:r>
                      <a:r>
                        <a:rPr sz="1300" spc="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5" dirty="0">
                          <a:latin typeface="바탕"/>
                          <a:cs typeface="바탕"/>
                        </a:rPr>
                        <a:t>–</a:t>
                      </a:r>
                      <a:r>
                        <a:rPr sz="1300" spc="-10" dirty="0">
                          <a:latin typeface="바탕"/>
                          <a:cs typeface="바탕"/>
                        </a:rPr>
                        <a:t> 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endParaRPr sz="1300">
                        <a:latin typeface="HY헤드라인M"/>
                        <a:cs typeface="HY헤드라인M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R="53975" algn="r">
                        <a:lnSpc>
                          <a:spcPts val="1155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0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검색하기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5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18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526">
                <a:tc>
                  <a:txBody>
                    <a:bodyPr/>
                    <a:lstStyle/>
                    <a:p>
                      <a:pPr marR="61594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000" spc="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추가하기</a:t>
                      </a:r>
                      <a:r>
                        <a:rPr sz="100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19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526">
                <a:tc>
                  <a:txBody>
                    <a:bodyPr/>
                    <a:lstStyle/>
                    <a:p>
                      <a:pPr marR="61594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000" spc="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변경하기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20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000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000" spc="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회원인증</a:t>
                      </a:r>
                      <a:r>
                        <a:rPr sz="1000" spc="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(모바일</a:t>
                      </a:r>
                      <a:r>
                        <a:rPr sz="1000" spc="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회원증)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21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953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스마트</a:t>
                      </a:r>
                      <a:r>
                        <a:rPr sz="1000" spc="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회원증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22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953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스마트폰</a:t>
                      </a:r>
                      <a:r>
                        <a:rPr sz="1000" spc="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인증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23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953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가족회원</a:t>
                      </a:r>
                      <a:r>
                        <a:rPr sz="10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관리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24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635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000" spc="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dirty="0">
                          <a:latin typeface="HY헤드라인M"/>
                          <a:cs typeface="HY헤드라인M"/>
                        </a:rPr>
                        <a:t>정보</a:t>
                      </a:r>
                      <a:r>
                        <a:rPr sz="1000" spc="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보기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25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953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도서검색하기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26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318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ISBN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스캔</a:t>
                      </a:r>
                      <a:r>
                        <a:rPr sz="100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검색</a:t>
                      </a:r>
                      <a:r>
                        <a:rPr sz="10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27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52">
                <a:tc>
                  <a:txBody>
                    <a:bodyPr/>
                    <a:lstStyle/>
                    <a:p>
                      <a:pPr marR="40005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관심도서</a:t>
                      </a:r>
                      <a:r>
                        <a:rPr sz="1000" spc="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추가하기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28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760">
                <a:tc>
                  <a:txBody>
                    <a:bodyPr/>
                    <a:lstStyle/>
                    <a:p>
                      <a:pPr marR="49530" algn="r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리뷰</a:t>
                      </a:r>
                      <a:r>
                        <a:rPr sz="100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댓글</a:t>
                      </a:r>
                      <a:r>
                        <a:rPr sz="100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입력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5"/>
                        </a:lnSpc>
                      </a:pPr>
                      <a:r>
                        <a:rPr sz="1000" spc="-15" dirty="0">
                          <a:latin typeface="HY헤드라인M"/>
                          <a:cs typeface="HY헤드라인M"/>
                        </a:rPr>
                        <a:t>29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367">
                <a:tc>
                  <a:txBody>
                    <a:bodyPr/>
                    <a:lstStyle/>
                    <a:p>
                      <a:pPr marR="431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Facebook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카카오</a:t>
                      </a:r>
                      <a:r>
                        <a:rPr sz="10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스토리</a:t>
                      </a:r>
                      <a:r>
                        <a:rPr sz="10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연동</a:t>
                      </a:r>
                      <a:r>
                        <a:rPr sz="10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30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445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대출중인</a:t>
                      </a:r>
                      <a:r>
                        <a:rPr sz="10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도서</a:t>
                      </a:r>
                      <a:r>
                        <a:rPr sz="10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예약하기</a:t>
                      </a:r>
                      <a:r>
                        <a:rPr sz="10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예약</a:t>
                      </a:r>
                      <a:r>
                        <a:rPr sz="10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취소</a:t>
                      </a:r>
                      <a:r>
                        <a:rPr sz="10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31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53340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대출현황</a:t>
                      </a:r>
                      <a:r>
                        <a:rPr sz="10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확인</a:t>
                      </a:r>
                      <a:r>
                        <a:rPr sz="10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반납연기</a:t>
                      </a:r>
                      <a:r>
                        <a:rPr sz="10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신청</a:t>
                      </a:r>
                      <a:r>
                        <a:rPr sz="10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32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58419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무인예약</a:t>
                      </a:r>
                      <a:r>
                        <a:rPr sz="10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신청하기</a:t>
                      </a:r>
                      <a:r>
                        <a:rPr sz="1000" spc="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33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366">
                <a:tc>
                  <a:txBody>
                    <a:bodyPr/>
                    <a:lstStyle/>
                    <a:p>
                      <a:pPr marR="58419" algn="r">
                        <a:lnSpc>
                          <a:spcPts val="1145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상호대차</a:t>
                      </a:r>
                      <a:r>
                        <a:rPr sz="10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34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0357"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전자책</a:t>
                      </a:r>
                      <a:r>
                        <a:rPr sz="10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대출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80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35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391">
                <a:tc>
                  <a:txBody>
                    <a:bodyPr/>
                    <a:lstStyle/>
                    <a:p>
                      <a:pPr marR="46355" algn="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전자책</a:t>
                      </a:r>
                      <a:r>
                        <a:rPr sz="1000" spc="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5" dirty="0">
                          <a:latin typeface="HY헤드라인M"/>
                          <a:cs typeface="HY헤드라인M"/>
                        </a:rPr>
                        <a:t>다운로드</a:t>
                      </a:r>
                      <a:r>
                        <a:rPr sz="10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105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36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6857">
                <a:tc>
                  <a:txBody>
                    <a:bodyPr/>
                    <a:lstStyle/>
                    <a:p>
                      <a:pPr marR="58419" algn="r">
                        <a:lnSpc>
                          <a:spcPts val="1055"/>
                        </a:lnSpc>
                      </a:pPr>
                      <a:r>
                        <a:rPr sz="1000" spc="-5" dirty="0">
                          <a:latin typeface="HY헤드라인M"/>
                          <a:cs typeface="HY헤드라인M"/>
                        </a:rPr>
                        <a:t>열람좌석정보</a:t>
                      </a:r>
                      <a:r>
                        <a:rPr sz="1000" spc="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dirty="0">
                          <a:latin typeface="HY헤드라인M"/>
                          <a:cs typeface="HY헤드라인M"/>
                        </a:rPr>
                        <a:t>확인</a:t>
                      </a:r>
                      <a:r>
                        <a:rPr sz="1000" spc="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.............................................................................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055"/>
                        </a:lnSpc>
                      </a:pPr>
                      <a:r>
                        <a:rPr sz="1000" spc="-10" dirty="0">
                          <a:latin typeface="HY헤드라인M"/>
                          <a:cs typeface="HY헤드라인M"/>
                        </a:rPr>
                        <a:t>37</a:t>
                      </a:r>
                      <a:endParaRPr sz="10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345" y="237236"/>
            <a:ext cx="1152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스마트</a:t>
            </a:r>
            <a:r>
              <a:rPr sz="1400" spc="-8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회원증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1149172"/>
            <a:ext cx="2663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39700" algn="l"/>
              </a:tabLst>
            </a:pPr>
            <a:r>
              <a:rPr sz="900" spc="-5" dirty="0">
                <a:latin typeface="맑은 고딕"/>
                <a:cs typeface="맑은 고딕"/>
              </a:rPr>
              <a:t>도서관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회원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카드에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있는</a:t>
            </a:r>
            <a:r>
              <a:rPr sz="90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회원번호를 입력합니다.</a:t>
            </a:r>
            <a:endParaRPr sz="900">
              <a:latin typeface="맑은 고딕"/>
              <a:cs typeface="맑은 고딕"/>
            </a:endParaRPr>
          </a:p>
          <a:p>
            <a:pPr marL="139065" indent="-127000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회원증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생성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139065" indent="-127000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생성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된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회원증이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  <a:p>
            <a:pPr marL="139065" indent="-127000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회원증을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삭제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합니다.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5950" y="1835150"/>
            <a:ext cx="1903730" cy="2879725"/>
            <a:chOff x="615950" y="1835150"/>
            <a:chExt cx="1903730" cy="2879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575" y="1835150"/>
              <a:ext cx="1728851" cy="2879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950" y="3344925"/>
              <a:ext cx="214312" cy="2142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7613" y="335318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06751" y="1836674"/>
            <a:ext cx="1830705" cy="2879725"/>
            <a:chOff x="2706751" y="1836674"/>
            <a:chExt cx="1830705" cy="28797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8351" y="1836674"/>
              <a:ext cx="1728724" cy="28797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6751" y="2409825"/>
              <a:ext cx="214249" cy="21437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17562" y="3330638"/>
            <a:ext cx="1612900" cy="949325"/>
            <a:chOff x="817562" y="3330638"/>
            <a:chExt cx="1612900" cy="949325"/>
          </a:xfrm>
        </p:grpSpPr>
        <p:sp>
          <p:nvSpPr>
            <p:cNvPr id="12" name="object 12"/>
            <p:cNvSpPr/>
            <p:nvPr/>
          </p:nvSpPr>
          <p:spPr>
            <a:xfrm>
              <a:off x="831850" y="3344926"/>
              <a:ext cx="1584325" cy="215900"/>
            </a:xfrm>
            <a:custGeom>
              <a:avLst/>
              <a:gdLst/>
              <a:ahLst/>
              <a:cxnLst/>
              <a:rect l="l" t="t" r="r" b="b"/>
              <a:pathLst>
                <a:path w="1584325" h="215900">
                  <a:moveTo>
                    <a:pt x="0" y="215900"/>
                  </a:moveTo>
                  <a:lnTo>
                    <a:pt x="1584325" y="215900"/>
                  </a:lnTo>
                  <a:lnTo>
                    <a:pt x="1584325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025" y="4065524"/>
              <a:ext cx="214312" cy="2143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86764" y="407403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800" y="539750"/>
            <a:ext cx="4537075" cy="5080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284480" algn="just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latin typeface="맑은 고딕"/>
                <a:cs typeface="맑은 고딕"/>
              </a:rPr>
              <a:t>스마트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비협약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도서관에서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모바일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이용할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기능입니다.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일부 도서관에서 해당 기능이 제공이 되지 않거나, 스마트 회원증 이용을 거절 할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9201" y="2417775"/>
            <a:ext cx="11366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9151" y="4065523"/>
            <a:ext cx="214249" cy="21437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911601" y="407403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00" y="245110"/>
            <a:ext cx="1150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스마트폰</a:t>
            </a:r>
            <a:r>
              <a:rPr sz="1400" spc="-10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인증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641" y="1065022"/>
            <a:ext cx="4382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900" spc="-5" dirty="0">
                <a:latin typeface="맑은 고딕"/>
                <a:cs typeface="맑은 고딕"/>
              </a:rPr>
              <a:t>1.	</a:t>
            </a:r>
            <a:r>
              <a:rPr sz="900" dirty="0">
                <a:latin typeface="맑은 고딕"/>
                <a:cs typeface="맑은 고딕"/>
              </a:rPr>
              <a:t>스마트폰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서비스를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제공하는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모바일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화면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아래의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스마트폰</a:t>
            </a:r>
            <a:endParaRPr sz="900">
              <a:latin typeface="맑은 고딕"/>
              <a:cs typeface="맑은 고딕"/>
            </a:endParaRPr>
          </a:p>
          <a:p>
            <a:pPr marL="241300">
              <a:lnSpc>
                <a:spcPct val="100000"/>
              </a:lnSpc>
            </a:pPr>
            <a:r>
              <a:rPr sz="900" spc="-5" dirty="0">
                <a:latin typeface="맑은 고딕"/>
                <a:cs typeface="맑은 고딕"/>
              </a:rPr>
              <a:t>인증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버튼을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선택하거나,</a:t>
            </a:r>
            <a:r>
              <a:rPr sz="900" spc="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메인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화면에서 ‘스마트인증’</a:t>
            </a:r>
            <a:r>
              <a:rPr sz="90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아이콘을</a:t>
            </a:r>
            <a:r>
              <a:rPr sz="90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6262" y="4500498"/>
            <a:ext cx="2456180" cy="1513205"/>
            <a:chOff x="576262" y="4500498"/>
            <a:chExt cx="2456180" cy="15132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175" y="4571999"/>
              <a:ext cx="2393950" cy="1441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262" y="4500498"/>
              <a:ext cx="214312" cy="21437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03275" y="1403350"/>
            <a:ext cx="1516380" cy="2447925"/>
            <a:chOff x="803275" y="1403350"/>
            <a:chExt cx="1516380" cy="24479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862" y="1403350"/>
              <a:ext cx="1376299" cy="24479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6312" y="3203638"/>
              <a:ext cx="1329055" cy="144780"/>
            </a:xfrm>
            <a:custGeom>
              <a:avLst/>
              <a:gdLst/>
              <a:ahLst/>
              <a:cxnLst/>
              <a:rect l="l" t="t" r="r" b="b"/>
              <a:pathLst>
                <a:path w="1329055" h="144779">
                  <a:moveTo>
                    <a:pt x="0" y="144462"/>
                  </a:moveTo>
                  <a:lnTo>
                    <a:pt x="1328674" y="144462"/>
                  </a:lnTo>
                  <a:lnTo>
                    <a:pt x="1328674" y="0"/>
                  </a:lnTo>
                  <a:lnTo>
                    <a:pt x="0" y="0"/>
                  </a:lnTo>
                  <a:lnTo>
                    <a:pt x="0" y="1444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275" y="3133725"/>
              <a:ext cx="214312" cy="2143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55065" y="314197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52750" y="1403350"/>
            <a:ext cx="1608455" cy="2447925"/>
            <a:chOff x="2952750" y="1403350"/>
            <a:chExt cx="1608455" cy="24479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4525" y="1403350"/>
              <a:ext cx="1376426" cy="24479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67125" y="2268537"/>
              <a:ext cx="360680" cy="503555"/>
            </a:xfrm>
            <a:custGeom>
              <a:avLst/>
              <a:gdLst/>
              <a:ahLst/>
              <a:cxnLst/>
              <a:rect l="l" t="t" r="r" b="b"/>
              <a:pathLst>
                <a:path w="360679" h="503555">
                  <a:moveTo>
                    <a:pt x="0" y="503237"/>
                  </a:moveTo>
                  <a:lnTo>
                    <a:pt x="360362" y="503237"/>
                  </a:lnTo>
                  <a:lnTo>
                    <a:pt x="360362" y="0"/>
                  </a:lnTo>
                  <a:lnTo>
                    <a:pt x="0" y="0"/>
                  </a:lnTo>
                  <a:lnTo>
                    <a:pt x="0" y="50323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2750" y="2411476"/>
              <a:ext cx="214375" cy="21424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05073" y="241960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691" y="3830573"/>
            <a:ext cx="3482975" cy="88709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DESK에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비치되어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바코드를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촬영합니다.</a:t>
            </a:r>
            <a:endParaRPr sz="900">
              <a:latin typeface="맑은 고딕"/>
              <a:cs typeface="맑은 고딕"/>
            </a:endParaRPr>
          </a:p>
          <a:p>
            <a:pPr marL="129539" marR="5080" indent="-117475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139700" algn="l"/>
              </a:tabLst>
            </a:pPr>
            <a:r>
              <a:rPr sz="900" dirty="0">
                <a:latin typeface="맑은 고딕"/>
                <a:cs typeface="맑은 고딕"/>
              </a:rPr>
              <a:t>바코드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인증에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성공하면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spc="30" dirty="0">
                <a:latin typeface="맑은 고딕"/>
                <a:cs typeface="맑은 고딕"/>
              </a:rPr>
              <a:t>‘인증되♘습니다.’</a:t>
            </a:r>
            <a:r>
              <a:rPr sz="900" spc="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라는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spc="-85" dirty="0">
                <a:latin typeface="맑은 고딕"/>
                <a:cs typeface="맑은 고딕"/>
              </a:rPr>
              <a:t>메시지가 </a:t>
            </a:r>
            <a:r>
              <a:rPr sz="900" spc="-30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출력됩니다.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맑은 고딕"/>
              <a:cs typeface="맑은 고딕"/>
            </a:endParaRPr>
          </a:p>
          <a:p>
            <a:pPr marL="183515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68650" y="4500562"/>
            <a:ext cx="1421130" cy="2447925"/>
            <a:chOff x="3168650" y="4500562"/>
            <a:chExt cx="1421130" cy="244792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3100" y="4500562"/>
              <a:ext cx="1376426" cy="24479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650" y="5438775"/>
              <a:ext cx="214375" cy="2143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221227" y="544753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22" name="object 22"/>
          <p:cNvSpPr txBox="1"/>
          <p:nvPr/>
        </p:nvSpPr>
        <p:spPr>
          <a:xfrm>
            <a:off x="431800" y="536638"/>
            <a:ext cx="4537075" cy="5067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299720" algn="just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latin typeface="맑은 고딕"/>
                <a:cs typeface="맑은 고딕"/>
              </a:rPr>
              <a:t>스마트폰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서비스는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데스크나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무인장비에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비치된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QR코드를 </a:t>
            </a:r>
            <a:r>
              <a:rPr sz="900" dirty="0">
                <a:latin typeface="맑은 고딕"/>
                <a:cs typeface="맑은 고딕"/>
              </a:rPr>
              <a:t>인식하여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해당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PC나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기기로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회원번호를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전송하는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서비스입니다.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스마트폰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지원하는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도서관에서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기능이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활성화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276" y="4752975"/>
            <a:ext cx="1668780" cy="2641600"/>
            <a:chOff x="284276" y="4752975"/>
            <a:chExt cx="1668780" cy="264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275" y="4752975"/>
              <a:ext cx="1403350" cy="23399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12" y="5473700"/>
              <a:ext cx="214312" cy="2143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9973" y="237236"/>
            <a:ext cx="1150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가족회원</a:t>
            </a:r>
            <a:r>
              <a:rPr sz="1400" spc="-10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관리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691" y="804798"/>
            <a:ext cx="2687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가족회원관리</a:t>
            </a:r>
            <a:r>
              <a:rPr sz="900" spc="-5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아이콘을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가족회원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관리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현재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이용자의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이름이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가족회원의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정보로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추가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할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318" y="3958209"/>
            <a:ext cx="4025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57810" algn="l"/>
                <a:tab pos="258445" algn="l"/>
              </a:tabLst>
            </a:pPr>
            <a:r>
              <a:rPr sz="900" dirty="0">
                <a:latin typeface="맑은 고딕"/>
                <a:cs typeface="맑은 고딕"/>
              </a:rPr>
              <a:t>추가된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가족회원의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이름이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×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누르면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해당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가족회원을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삭제할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회원증을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밀어서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가족회원의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회원증으로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변경이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가능합니다.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선택된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가족회원의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회원증으로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스마트폰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기능을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사용할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8325" y="1439926"/>
            <a:ext cx="2854325" cy="2297430"/>
            <a:chOff x="568325" y="1439926"/>
            <a:chExt cx="2854325" cy="22974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325" y="1439926"/>
              <a:ext cx="1377950" cy="22970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5000" y="2881249"/>
              <a:ext cx="214249" cy="214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6350" y="1439926"/>
              <a:ext cx="1376299" cy="22938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85975" y="3216275"/>
              <a:ext cx="1297305" cy="241300"/>
            </a:xfrm>
            <a:custGeom>
              <a:avLst/>
              <a:gdLst/>
              <a:ahLst/>
              <a:cxnLst/>
              <a:rect l="l" t="t" r="r" b="b"/>
              <a:pathLst>
                <a:path w="1297304" h="241300">
                  <a:moveTo>
                    <a:pt x="0" y="241300"/>
                  </a:moveTo>
                  <a:lnTo>
                    <a:pt x="1297051" y="241300"/>
                  </a:lnTo>
                  <a:lnTo>
                    <a:pt x="1297051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4750" y="3098800"/>
              <a:ext cx="214249" cy="2143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57071" y="2855213"/>
            <a:ext cx="652780" cy="4603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  <a:p>
            <a:pPr marL="551815">
              <a:lnSpc>
                <a:spcPct val="100000"/>
              </a:lnSpc>
              <a:spcBef>
                <a:spcPts val="27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04962" y="1439799"/>
            <a:ext cx="3366135" cy="2339975"/>
            <a:chOff x="1604962" y="1439799"/>
            <a:chExt cx="3366135" cy="2339975"/>
          </a:xfrm>
        </p:grpSpPr>
        <p:sp>
          <p:nvSpPr>
            <p:cNvPr id="16" name="object 16"/>
            <p:cNvSpPr/>
            <p:nvPr/>
          </p:nvSpPr>
          <p:spPr>
            <a:xfrm>
              <a:off x="1619250" y="2952750"/>
              <a:ext cx="287655" cy="504825"/>
            </a:xfrm>
            <a:custGeom>
              <a:avLst/>
              <a:gdLst/>
              <a:ahLst/>
              <a:cxnLst/>
              <a:rect l="l" t="t" r="r" b="b"/>
              <a:pathLst>
                <a:path w="287655" h="504825">
                  <a:moveTo>
                    <a:pt x="0" y="504825"/>
                  </a:moveTo>
                  <a:lnTo>
                    <a:pt x="287337" y="504825"/>
                  </a:lnTo>
                  <a:lnTo>
                    <a:pt x="287337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7176" y="1439799"/>
              <a:ext cx="1403350" cy="23399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67176" y="1944751"/>
              <a:ext cx="1367155" cy="241300"/>
            </a:xfrm>
            <a:custGeom>
              <a:avLst/>
              <a:gdLst/>
              <a:ahLst/>
              <a:cxnLst/>
              <a:rect l="l" t="t" r="r" b="b"/>
              <a:pathLst>
                <a:path w="1367154" h="241300">
                  <a:moveTo>
                    <a:pt x="0" y="241300"/>
                  </a:moveTo>
                  <a:lnTo>
                    <a:pt x="1366774" y="241300"/>
                  </a:lnTo>
                  <a:lnTo>
                    <a:pt x="1366774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9876" y="3168713"/>
              <a:ext cx="1354455" cy="576580"/>
            </a:xfrm>
            <a:custGeom>
              <a:avLst/>
              <a:gdLst/>
              <a:ahLst/>
              <a:cxnLst/>
              <a:rect l="l" t="t" r="r" b="b"/>
              <a:pathLst>
                <a:path w="1354454" h="576579">
                  <a:moveTo>
                    <a:pt x="0" y="576262"/>
                  </a:moveTo>
                  <a:lnTo>
                    <a:pt x="1354074" y="576262"/>
                  </a:lnTo>
                  <a:lnTo>
                    <a:pt x="1354074" y="0"/>
                  </a:lnTo>
                  <a:lnTo>
                    <a:pt x="0" y="0"/>
                  </a:lnTo>
                  <a:lnTo>
                    <a:pt x="0" y="5762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7001" y="3300476"/>
              <a:ext cx="214249" cy="21424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56691" y="548259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9452" y="330873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6425" y="5257800"/>
            <a:ext cx="1336675" cy="446405"/>
            <a:chOff x="606425" y="5257800"/>
            <a:chExt cx="1336675" cy="446405"/>
          </a:xfrm>
        </p:grpSpPr>
        <p:sp>
          <p:nvSpPr>
            <p:cNvPr id="24" name="object 24"/>
            <p:cNvSpPr/>
            <p:nvPr/>
          </p:nvSpPr>
          <p:spPr>
            <a:xfrm>
              <a:off x="620712" y="5473700"/>
              <a:ext cx="892175" cy="215900"/>
            </a:xfrm>
            <a:custGeom>
              <a:avLst/>
              <a:gdLst/>
              <a:ahLst/>
              <a:cxnLst/>
              <a:rect l="l" t="t" r="r" b="b"/>
              <a:pathLst>
                <a:path w="892175" h="215900">
                  <a:moveTo>
                    <a:pt x="0" y="215900"/>
                  </a:moveTo>
                  <a:lnTo>
                    <a:pt x="892175" y="215900"/>
                  </a:lnTo>
                  <a:lnTo>
                    <a:pt x="892175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5825" y="5473700"/>
              <a:ext cx="217804" cy="215900"/>
            </a:xfrm>
            <a:custGeom>
              <a:avLst/>
              <a:gdLst/>
              <a:ahLst/>
              <a:cxnLst/>
              <a:rect l="l" t="t" r="r" b="b"/>
              <a:pathLst>
                <a:path w="217805" h="215900">
                  <a:moveTo>
                    <a:pt x="0" y="215900"/>
                  </a:moveTo>
                  <a:lnTo>
                    <a:pt x="217487" y="215900"/>
                  </a:lnTo>
                  <a:lnTo>
                    <a:pt x="217487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8850" y="5257800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29">
                  <a:moveTo>
                    <a:pt x="107061" y="0"/>
                  </a:moveTo>
                  <a:lnTo>
                    <a:pt x="65365" y="8425"/>
                  </a:lnTo>
                  <a:lnTo>
                    <a:pt x="31337" y="31400"/>
                  </a:lnTo>
                  <a:lnTo>
                    <a:pt x="8405" y="65472"/>
                  </a:lnTo>
                  <a:lnTo>
                    <a:pt x="0" y="107187"/>
                  </a:lnTo>
                  <a:lnTo>
                    <a:pt x="8405" y="148903"/>
                  </a:lnTo>
                  <a:lnTo>
                    <a:pt x="31337" y="182975"/>
                  </a:lnTo>
                  <a:lnTo>
                    <a:pt x="65365" y="205950"/>
                  </a:lnTo>
                  <a:lnTo>
                    <a:pt x="107061" y="214375"/>
                  </a:lnTo>
                  <a:lnTo>
                    <a:pt x="148776" y="205950"/>
                  </a:lnTo>
                  <a:lnTo>
                    <a:pt x="182848" y="182975"/>
                  </a:lnTo>
                  <a:lnTo>
                    <a:pt x="205823" y="148903"/>
                  </a:lnTo>
                  <a:lnTo>
                    <a:pt x="214249" y="107187"/>
                  </a:lnTo>
                  <a:lnTo>
                    <a:pt x="205823" y="65472"/>
                  </a:lnTo>
                  <a:lnTo>
                    <a:pt x="182848" y="31400"/>
                  </a:lnTo>
                  <a:lnTo>
                    <a:pt x="148776" y="8425"/>
                  </a:lnTo>
                  <a:lnTo>
                    <a:pt x="107061" y="0"/>
                  </a:lnTo>
                  <a:close/>
                </a:path>
              </a:pathLst>
            </a:custGeom>
            <a:solidFill>
              <a:srgbClr val="E93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7001" y="2006600"/>
            <a:ext cx="214249" cy="21437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489452" y="201447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1048" y="526643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74926" y="4752975"/>
            <a:ext cx="1403350" cy="2339975"/>
            <a:chOff x="2074926" y="4752975"/>
            <a:chExt cx="1403350" cy="233997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4926" y="4752975"/>
              <a:ext cx="1403350" cy="23399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47925" y="5508625"/>
              <a:ext cx="649605" cy="215900"/>
            </a:xfrm>
            <a:custGeom>
              <a:avLst/>
              <a:gdLst/>
              <a:ahLst/>
              <a:cxnLst/>
              <a:rect l="l" t="t" r="r" b="b"/>
              <a:pathLst>
                <a:path w="649605" h="215900">
                  <a:moveTo>
                    <a:pt x="108204" y="0"/>
                  </a:moveTo>
                  <a:lnTo>
                    <a:pt x="0" y="107950"/>
                  </a:lnTo>
                  <a:lnTo>
                    <a:pt x="108204" y="215900"/>
                  </a:lnTo>
                  <a:lnTo>
                    <a:pt x="108204" y="161925"/>
                  </a:lnTo>
                  <a:lnTo>
                    <a:pt x="649351" y="161925"/>
                  </a:lnTo>
                  <a:lnTo>
                    <a:pt x="649351" y="53975"/>
                  </a:lnTo>
                  <a:lnTo>
                    <a:pt x="108204" y="53975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801" y="5148199"/>
              <a:ext cx="214249" cy="2143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142870" y="515696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7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530600" y="4752975"/>
            <a:ext cx="1475105" cy="2339975"/>
            <a:chOff x="3530600" y="4752975"/>
            <a:chExt cx="1475105" cy="233997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0450" y="4752975"/>
              <a:ext cx="1404874" cy="233997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673475" y="6805612"/>
              <a:ext cx="1297305" cy="240029"/>
            </a:xfrm>
            <a:custGeom>
              <a:avLst/>
              <a:gdLst/>
              <a:ahLst/>
              <a:cxnLst/>
              <a:rect l="l" t="t" r="r" b="b"/>
              <a:pathLst>
                <a:path w="1297304" h="240029">
                  <a:moveTo>
                    <a:pt x="0" y="239712"/>
                  </a:moveTo>
                  <a:lnTo>
                    <a:pt x="1297051" y="239712"/>
                  </a:lnTo>
                  <a:lnTo>
                    <a:pt x="1297051" y="0"/>
                  </a:lnTo>
                  <a:lnTo>
                    <a:pt x="0" y="0"/>
                  </a:lnTo>
                  <a:lnTo>
                    <a:pt x="0" y="2397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0600" y="6661150"/>
              <a:ext cx="214375" cy="21431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583304" y="667004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8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40" name="object 40"/>
          <p:cNvSpPr txBox="1"/>
          <p:nvPr/>
        </p:nvSpPr>
        <p:spPr>
          <a:xfrm>
            <a:off x="360362" y="541337"/>
            <a:ext cx="4679950" cy="21462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800" dirty="0">
                <a:latin typeface="맑은 고딕"/>
                <a:cs typeface="맑은 고딕"/>
              </a:rPr>
              <a:t>가족회원</a:t>
            </a:r>
            <a:r>
              <a:rPr sz="800" spc="-2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기능을</a:t>
            </a:r>
            <a:r>
              <a:rPr sz="800" spc="-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지원하는</a:t>
            </a:r>
            <a:r>
              <a:rPr sz="800" spc="-2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도서관에서는</a:t>
            </a:r>
            <a:r>
              <a:rPr sz="800" spc="-2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회원</a:t>
            </a:r>
            <a:r>
              <a:rPr sz="800" spc="-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인증후에</a:t>
            </a:r>
            <a:r>
              <a:rPr sz="800" spc="-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가족회원</a:t>
            </a:r>
            <a:r>
              <a:rPr sz="800" spc="-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관리</a:t>
            </a:r>
            <a:r>
              <a:rPr sz="800" spc="-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아이콘이</a:t>
            </a:r>
            <a:r>
              <a:rPr sz="800" spc="-10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활성화 됩니다.</a:t>
            </a:r>
            <a:endParaRPr sz="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554" y="237236"/>
            <a:ext cx="429768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도서관</a:t>
            </a:r>
            <a:r>
              <a:rPr sz="1400" spc="-5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정보</a:t>
            </a:r>
            <a:r>
              <a:rPr sz="1400" spc="-5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보기</a:t>
            </a:r>
            <a:endParaRPr sz="1400">
              <a:latin typeface="HY헤드라인M"/>
              <a:cs typeface="HY헤드라인M"/>
            </a:endParaRPr>
          </a:p>
          <a:p>
            <a:pPr marL="325120" indent="-12700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325755" algn="l"/>
              </a:tabLst>
            </a:pP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정보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아이콘을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325120" indent="-1270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325755" algn="l"/>
              </a:tabLst>
            </a:pPr>
            <a:r>
              <a:rPr sz="900" dirty="0">
                <a:latin typeface="맑은 고딕"/>
                <a:cs typeface="맑은 고딕"/>
              </a:rPr>
              <a:t>해당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정보가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표시됩니다.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(홈페이지,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주소,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전화번호,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휴관일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정보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등)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287" y="5803900"/>
            <a:ext cx="4231005" cy="646430"/>
          </a:xfrm>
          <a:prstGeom prst="rect">
            <a:avLst/>
          </a:prstGeom>
          <a:solidFill>
            <a:srgbClr val="DAECEE"/>
          </a:solidFill>
          <a:ln w="9525">
            <a:solidFill>
              <a:srgbClr val="D9D9D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355"/>
              </a:spcBef>
              <a:buAutoNum type="alphaUcPeriod"/>
              <a:tabLst>
                <a:tab pos="320040" algn="l"/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홈페이지로</a:t>
            </a:r>
            <a:r>
              <a:rPr sz="900" spc="-5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연결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  <a:p>
            <a:pPr marL="320040" indent="-229235">
              <a:lnSpc>
                <a:spcPct val="100000"/>
              </a:lnSpc>
              <a:buAutoNum type="alphaUcPeriod"/>
              <a:tabLst>
                <a:tab pos="320040" algn="l"/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도서관의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위치를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지도로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표시합니다</a:t>
            </a:r>
            <a:endParaRPr sz="900">
              <a:latin typeface="맑은 고딕"/>
              <a:cs typeface="맑은 고딕"/>
            </a:endParaRPr>
          </a:p>
          <a:p>
            <a:pPr marL="320040" indent="-229235">
              <a:lnSpc>
                <a:spcPct val="100000"/>
              </a:lnSpc>
              <a:buAutoNum type="alphaUcPeriod"/>
              <a:tabLst>
                <a:tab pos="320040" algn="l"/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전화를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걸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  <a:p>
            <a:pPr marL="320040" indent="-229235">
              <a:lnSpc>
                <a:spcPct val="100000"/>
              </a:lnSpc>
              <a:buAutoNum type="alphaUcPeriod"/>
              <a:tabLst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관리자에게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메일을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보낼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825" y="1115949"/>
            <a:ext cx="1624330" cy="2520950"/>
            <a:chOff x="504825" y="1115949"/>
            <a:chExt cx="1624330" cy="2520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00" y="1115949"/>
              <a:ext cx="1417701" cy="25209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0725" y="1543113"/>
              <a:ext cx="503555" cy="509905"/>
            </a:xfrm>
            <a:custGeom>
              <a:avLst/>
              <a:gdLst/>
              <a:ahLst/>
              <a:cxnLst/>
              <a:rect l="l" t="t" r="r" b="b"/>
              <a:pathLst>
                <a:path w="503555" h="509905">
                  <a:moveTo>
                    <a:pt x="0" y="509587"/>
                  </a:moveTo>
                  <a:lnTo>
                    <a:pt x="503237" y="509587"/>
                  </a:lnTo>
                  <a:lnTo>
                    <a:pt x="503237" y="0"/>
                  </a:lnTo>
                  <a:lnTo>
                    <a:pt x="0" y="0"/>
                  </a:lnTo>
                  <a:lnTo>
                    <a:pt x="0" y="5095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5" y="1485900"/>
              <a:ext cx="214312" cy="2143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6666" y="149390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25775" y="1109599"/>
            <a:ext cx="1560830" cy="2520950"/>
            <a:chOff x="3025775" y="1109599"/>
            <a:chExt cx="1560830" cy="25209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8650" y="1109599"/>
              <a:ext cx="1417574" cy="25209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5775" y="1406525"/>
              <a:ext cx="214375" cy="2143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78226" y="141439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84325" y="3852798"/>
            <a:ext cx="2305685" cy="1800225"/>
            <a:chOff x="1584325" y="3852798"/>
            <a:chExt cx="2305685" cy="18002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325" y="3852798"/>
              <a:ext cx="1200150" cy="18002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7875" y="3852925"/>
              <a:ext cx="1071562" cy="17858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325" y="5508625"/>
              <a:ext cx="142875" cy="1428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8350" y="5499100"/>
              <a:ext cx="142875" cy="14287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31800" y="3852798"/>
            <a:ext cx="1081405" cy="1800860"/>
            <a:chOff x="431800" y="3852798"/>
            <a:chExt cx="1081405" cy="180086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800" y="3852798"/>
              <a:ext cx="1081087" cy="18002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800" y="5510148"/>
              <a:ext cx="142875" cy="143001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960876" y="3852798"/>
            <a:ext cx="1079500" cy="1800860"/>
            <a:chOff x="3960876" y="3852798"/>
            <a:chExt cx="1079500" cy="180086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0876" y="3852798"/>
              <a:ext cx="1079500" cy="18002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2400" y="5510148"/>
              <a:ext cx="142875" cy="14300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537075" y="2270125"/>
            <a:ext cx="144780" cy="860425"/>
            <a:chOff x="4537075" y="2270125"/>
            <a:chExt cx="144780" cy="86042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38725" y="2270125"/>
              <a:ext cx="142875" cy="1428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7075" y="2557525"/>
              <a:ext cx="141350" cy="1428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7075" y="2774950"/>
              <a:ext cx="141350" cy="1413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37075" y="2989198"/>
              <a:ext cx="141350" cy="14135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551045" y="2257806"/>
            <a:ext cx="117475" cy="89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000" b="1" spc="5" dirty="0">
                <a:solidFill>
                  <a:srgbClr val="FFFFFF"/>
                </a:solidFill>
                <a:latin typeface="굴림"/>
                <a:cs typeface="굴림"/>
              </a:rPr>
              <a:t>A</a:t>
            </a:r>
            <a:endParaRPr sz="1000">
              <a:latin typeface="굴림"/>
              <a:cs typeface="굴림"/>
            </a:endParaRPr>
          </a:p>
          <a:p>
            <a:pPr marL="12700" marR="5080" indent="3175" algn="just">
              <a:lnSpc>
                <a:spcPct val="141400"/>
              </a:lnSpc>
              <a:spcBef>
                <a:spcPts val="565"/>
              </a:spcBef>
            </a:pPr>
            <a:r>
              <a:rPr sz="1000" b="1" spc="5" dirty="0">
                <a:solidFill>
                  <a:srgbClr val="FFFFFF"/>
                </a:solidFill>
                <a:latin typeface="굴림"/>
                <a:cs typeface="굴림"/>
              </a:rPr>
              <a:t>B  C  D</a:t>
            </a:r>
            <a:endParaRPr sz="1000">
              <a:latin typeface="굴림"/>
              <a:cs typeface="굴림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30" name="object 30"/>
          <p:cNvSpPr txBox="1"/>
          <p:nvPr/>
        </p:nvSpPr>
        <p:spPr>
          <a:xfrm>
            <a:off x="450291" y="5498338"/>
            <a:ext cx="3643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3320" algn="l"/>
                <a:tab pos="2385695" algn="l"/>
                <a:tab pos="3538854" algn="l"/>
              </a:tabLst>
            </a:pPr>
            <a:r>
              <a:rPr sz="1000" b="1" spc="5" dirty="0">
                <a:solidFill>
                  <a:srgbClr val="FFFFFF"/>
                </a:solidFill>
                <a:latin typeface="굴림"/>
                <a:cs typeface="굴림"/>
              </a:rPr>
              <a:t>A	</a:t>
            </a:r>
            <a:r>
              <a:rPr sz="1000" b="1" spc="10" dirty="0">
                <a:solidFill>
                  <a:srgbClr val="FFFFFF"/>
                </a:solidFill>
                <a:latin typeface="굴림"/>
                <a:cs typeface="굴림"/>
              </a:rPr>
              <a:t>B	</a:t>
            </a:r>
            <a:r>
              <a:rPr sz="1500" b="1" spc="7" baseline="5555" dirty="0">
                <a:solidFill>
                  <a:srgbClr val="FFFFFF"/>
                </a:solidFill>
                <a:latin typeface="굴림"/>
                <a:cs typeface="굴림"/>
              </a:rPr>
              <a:t>C	</a:t>
            </a:r>
            <a:r>
              <a:rPr sz="1000" b="1" spc="5" dirty="0">
                <a:solidFill>
                  <a:srgbClr val="FFFFFF"/>
                </a:solidFill>
                <a:latin typeface="굴림"/>
                <a:cs typeface="굴림"/>
              </a:rPr>
              <a:t>D</a:t>
            </a:r>
            <a:endParaRPr sz="10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5476" y="1547749"/>
            <a:ext cx="1597025" cy="2520950"/>
            <a:chOff x="2665476" y="1547749"/>
            <a:chExt cx="1597025" cy="2520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351" y="1547749"/>
              <a:ext cx="1417574" cy="25209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08351" y="2700337"/>
              <a:ext cx="1440180" cy="541655"/>
            </a:xfrm>
            <a:custGeom>
              <a:avLst/>
              <a:gdLst/>
              <a:ahLst/>
              <a:cxnLst/>
              <a:rect l="l" t="t" r="r" b="b"/>
              <a:pathLst>
                <a:path w="1440179" h="541655">
                  <a:moveTo>
                    <a:pt x="0" y="541337"/>
                  </a:moveTo>
                  <a:lnTo>
                    <a:pt x="1439799" y="541337"/>
                  </a:lnTo>
                  <a:lnTo>
                    <a:pt x="1439799" y="0"/>
                  </a:lnTo>
                  <a:lnTo>
                    <a:pt x="0" y="0"/>
                  </a:lnTo>
                  <a:lnTo>
                    <a:pt x="0" y="54133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476" y="2557526"/>
              <a:ext cx="215900" cy="2142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8449" y="23723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도서검색하기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114" y="635634"/>
            <a:ext cx="429577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00" dirty="0">
                <a:latin typeface="맑은 고딕"/>
                <a:cs typeface="맑은 고딕"/>
              </a:rPr>
              <a:t>이용자가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해당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검색하고자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하는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검색어를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입력한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solidFill>
                  <a:srgbClr val="990000"/>
                </a:solidFill>
                <a:latin typeface="Arial"/>
                <a:cs typeface="Arial"/>
              </a:rPr>
              <a:t>‘</a:t>
            </a:r>
            <a:r>
              <a:rPr sz="900" spc="-5" dirty="0">
                <a:solidFill>
                  <a:srgbClr val="990000"/>
                </a:solidFill>
                <a:latin typeface="맑은 고딕"/>
                <a:cs typeface="맑은 고딕"/>
              </a:rPr>
              <a:t>검색</a:t>
            </a:r>
            <a:r>
              <a:rPr sz="900" spc="-5" dirty="0">
                <a:solidFill>
                  <a:srgbClr val="990000"/>
                </a:solidFill>
                <a:latin typeface="Arial"/>
                <a:cs typeface="Arial"/>
              </a:rPr>
              <a:t>’</a:t>
            </a:r>
            <a:r>
              <a:rPr sz="900" spc="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</a:t>
            </a:r>
            <a:endParaRPr sz="900">
              <a:latin typeface="맑은 고딕"/>
              <a:cs typeface="맑은 고딕"/>
            </a:endParaRPr>
          </a:p>
          <a:p>
            <a:pPr marL="241300" marR="5080" indent="-22923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00" dirty="0">
                <a:latin typeface="맑은 고딕"/>
                <a:cs typeface="맑은 고딕"/>
              </a:rPr>
              <a:t>이용자가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입력한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검색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자료가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출력됩니다.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도서를</a:t>
            </a:r>
            <a:r>
              <a:rPr sz="900" spc="28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선택하면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상세정보를 </a:t>
            </a:r>
            <a:r>
              <a:rPr sz="900" spc="-30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확인할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5" dirty="0">
                <a:latin typeface="맑은 고딕"/>
                <a:cs typeface="맑은 고딕"/>
              </a:rPr>
              <a:t> 있습니다.</a:t>
            </a:r>
            <a:endParaRPr sz="900">
              <a:latin typeface="맑은 고딕"/>
              <a:cs typeface="맑은 고딕"/>
            </a:endParaRPr>
          </a:p>
          <a:p>
            <a:pPr marL="257810" indent="-245745">
              <a:lnSpc>
                <a:spcPct val="100000"/>
              </a:lnSpc>
              <a:buAutoNum type="arabicPeriod"/>
              <a:tabLst>
                <a:tab pos="257810" algn="l"/>
                <a:tab pos="258445" algn="l"/>
              </a:tabLst>
            </a:pPr>
            <a:r>
              <a:rPr sz="900" dirty="0">
                <a:latin typeface="맑은 고딕"/>
                <a:cs typeface="맑은 고딕"/>
              </a:rPr>
              <a:t>도서의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상세정보가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  <a:p>
            <a:pPr marL="248920">
              <a:lnSpc>
                <a:spcPct val="100000"/>
              </a:lnSpc>
            </a:pPr>
            <a:r>
              <a:rPr sz="900" spc="-5" dirty="0">
                <a:latin typeface="맑은 고딕"/>
                <a:cs typeface="맑은 고딕"/>
              </a:rPr>
              <a:t>(서명/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저자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/</a:t>
            </a:r>
            <a:r>
              <a:rPr sz="900" spc="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발행자/ </a:t>
            </a:r>
            <a:r>
              <a:rPr sz="900" dirty="0">
                <a:latin typeface="맑은 고딕"/>
                <a:cs typeface="맑은 고딕"/>
              </a:rPr>
              <a:t>등록번호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/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ISBN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/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책상태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/청구기호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/</a:t>
            </a:r>
            <a:r>
              <a:rPr sz="900" spc="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자료실)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4825" y="1549273"/>
            <a:ext cx="1762125" cy="2519680"/>
            <a:chOff x="504825" y="1549273"/>
            <a:chExt cx="1762125" cy="25196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725" y="1549273"/>
              <a:ext cx="1546225" cy="25194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0725" y="1836801"/>
              <a:ext cx="1511300" cy="215900"/>
            </a:xfrm>
            <a:custGeom>
              <a:avLst/>
              <a:gdLst/>
              <a:ahLst/>
              <a:cxnLst/>
              <a:rect l="l" t="t" r="r" b="b"/>
              <a:pathLst>
                <a:path w="1511300" h="215900">
                  <a:moveTo>
                    <a:pt x="0" y="215900"/>
                  </a:moveTo>
                  <a:lnTo>
                    <a:pt x="1511300" y="215900"/>
                  </a:lnTo>
                  <a:lnTo>
                    <a:pt x="15113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825" y="1784350"/>
              <a:ext cx="215900" cy="2143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7276" y="179235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4825" y="4284726"/>
            <a:ext cx="1746250" cy="2519680"/>
            <a:chOff x="504825" y="4284726"/>
            <a:chExt cx="1746250" cy="251968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775" y="4284726"/>
              <a:ext cx="1511300" cy="2519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825" y="4718050"/>
              <a:ext cx="215900" cy="2143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18561" y="256565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557276" y="472668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0950" y="1547876"/>
            <a:ext cx="2339975" cy="1405255"/>
            <a:chOff x="2520950" y="1547876"/>
            <a:chExt cx="2339975" cy="1405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0950" y="1547876"/>
              <a:ext cx="2339975" cy="1404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08350" y="2230437"/>
              <a:ext cx="1800225" cy="614680"/>
            </a:xfrm>
            <a:custGeom>
              <a:avLst/>
              <a:gdLst/>
              <a:ahLst/>
              <a:cxnLst/>
              <a:rect l="l" t="t" r="r" b="b"/>
              <a:pathLst>
                <a:path w="1800225" h="614680">
                  <a:moveTo>
                    <a:pt x="0" y="614362"/>
                  </a:moveTo>
                  <a:lnTo>
                    <a:pt x="1800225" y="614362"/>
                  </a:lnTo>
                  <a:lnTo>
                    <a:pt x="1800225" y="0"/>
                  </a:lnTo>
                  <a:lnTo>
                    <a:pt x="0" y="0"/>
                  </a:lnTo>
                  <a:lnTo>
                    <a:pt x="0" y="6143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476" y="2270125"/>
              <a:ext cx="215900" cy="2143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1192" y="237236"/>
            <a:ext cx="1216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ISBN</a:t>
            </a:r>
            <a:r>
              <a:rPr sz="1400" spc="-6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스캔</a:t>
            </a:r>
            <a:r>
              <a:rPr sz="1400" spc="-5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검색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860882"/>
            <a:ext cx="222631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spc="-5" dirty="0">
                <a:latin typeface="맑은 고딕"/>
                <a:cs typeface="맑은 고딕"/>
              </a:rPr>
              <a:t>카메라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아이콘을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카메라로</a:t>
            </a:r>
            <a:r>
              <a:rPr sz="900" spc="-4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도서의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바코드를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인식합니다.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도서가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검색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spc="50" dirty="0">
                <a:latin typeface="맑은 고딕"/>
                <a:cs typeface="맑은 고딕"/>
              </a:rPr>
              <a:t>되♘습니다.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8187" y="1549273"/>
            <a:ext cx="1511300" cy="2519680"/>
            <a:chOff x="738187" y="1549273"/>
            <a:chExt cx="1511300" cy="25196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187" y="1549273"/>
              <a:ext cx="1511300" cy="25194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250" y="1908175"/>
              <a:ext cx="358775" cy="215900"/>
            </a:xfrm>
            <a:custGeom>
              <a:avLst/>
              <a:gdLst/>
              <a:ahLst/>
              <a:cxnLst/>
              <a:rect l="l" t="t" r="r" b="b"/>
              <a:pathLst>
                <a:path w="358775" h="215900">
                  <a:moveTo>
                    <a:pt x="0" y="215900"/>
                  </a:moveTo>
                  <a:lnTo>
                    <a:pt x="358775" y="215900"/>
                  </a:lnTo>
                  <a:lnTo>
                    <a:pt x="358775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8850" y="1784350"/>
              <a:ext cx="215900" cy="2143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81682" y="1792351"/>
            <a:ext cx="105029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</a:pPr>
            <a:endParaRPr sz="1200">
              <a:latin typeface="굴림"/>
              <a:cs typeface="굴림"/>
            </a:endParaRPr>
          </a:p>
          <a:p>
            <a:pPr marR="5080" algn="r">
              <a:lnSpc>
                <a:spcPct val="100000"/>
              </a:lnSpc>
              <a:spcBef>
                <a:spcPts val="844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4825" y="4284726"/>
            <a:ext cx="1746250" cy="2519680"/>
            <a:chOff x="504825" y="4284726"/>
            <a:chExt cx="1746250" cy="251968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775" y="4284726"/>
              <a:ext cx="1511300" cy="2519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825" y="5006975"/>
              <a:ext cx="215900" cy="2143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57276" y="501561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431800" y="525462"/>
            <a:ext cx="4537075" cy="23050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latin typeface="맑은 고딕"/>
                <a:cs typeface="맑은 고딕"/>
              </a:rPr>
              <a:t>카메라로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바코드를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스캔하여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소장여부를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확인할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497" y="237236"/>
            <a:ext cx="1506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관심도서</a:t>
            </a:r>
            <a:r>
              <a:rPr sz="1400" spc="-9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추가하기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715771"/>
            <a:ext cx="4258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도서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상세정보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화면에서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관심도서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추가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관심도서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추가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화면이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나옵니다.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항목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확인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선택하면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서재에</a:t>
            </a:r>
            <a:endParaRPr sz="900">
              <a:latin typeface="맑은 고딕"/>
              <a:cs typeface="맑은 고딕"/>
            </a:endParaRPr>
          </a:p>
          <a:p>
            <a:pPr marL="241300">
              <a:lnSpc>
                <a:spcPct val="100000"/>
              </a:lnSpc>
            </a:pPr>
            <a:r>
              <a:rPr sz="900" spc="-5" dirty="0">
                <a:latin typeface="맑은 고딕"/>
                <a:cs typeface="맑은 고딕"/>
              </a:rPr>
              <a:t>해당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도서가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등록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  <a:p>
            <a:pPr marL="248920">
              <a:lnSpc>
                <a:spcPct val="100000"/>
              </a:lnSpc>
            </a:pP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900" spc="-5" dirty="0">
                <a:solidFill>
                  <a:srgbClr val="FF0000"/>
                </a:solidFill>
                <a:latin typeface="맑은 고딕"/>
                <a:cs typeface="맑은 고딕"/>
              </a:rPr>
              <a:t> ISBN이</a:t>
            </a:r>
            <a:r>
              <a:rPr sz="900" spc="-3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없는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도서는</a:t>
            </a:r>
            <a:r>
              <a:rPr sz="900" spc="-1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관심도서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추가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기능을</a:t>
            </a:r>
            <a:r>
              <a:rPr sz="900" spc="-1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사용할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sz="900" spc="-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없습니다.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1362" y="2200148"/>
            <a:ext cx="1511300" cy="2519680"/>
            <a:chOff x="741362" y="2200148"/>
            <a:chExt cx="1511300" cy="2519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362" y="2200148"/>
              <a:ext cx="1511300" cy="25194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65237" y="2771838"/>
              <a:ext cx="936625" cy="217804"/>
            </a:xfrm>
            <a:custGeom>
              <a:avLst/>
              <a:gdLst/>
              <a:ahLst/>
              <a:cxnLst/>
              <a:rect l="l" t="t" r="r" b="b"/>
              <a:pathLst>
                <a:path w="936625" h="217805">
                  <a:moveTo>
                    <a:pt x="0" y="217487"/>
                  </a:moveTo>
                  <a:lnTo>
                    <a:pt x="936625" y="217487"/>
                  </a:lnTo>
                  <a:lnTo>
                    <a:pt x="936625" y="0"/>
                  </a:lnTo>
                  <a:lnTo>
                    <a:pt x="0" y="0"/>
                  </a:lnTo>
                  <a:lnTo>
                    <a:pt x="0" y="2174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925" y="2560701"/>
              <a:ext cx="214312" cy="2142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02867" y="256870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92451" y="2200275"/>
            <a:ext cx="1779905" cy="2472055"/>
            <a:chOff x="2592451" y="2200275"/>
            <a:chExt cx="1779905" cy="24720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551" y="2247773"/>
              <a:ext cx="1614424" cy="2424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451" y="2200275"/>
              <a:ext cx="214249" cy="2143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44901" y="220840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08351" y="2632075"/>
            <a:ext cx="1062355" cy="2030730"/>
            <a:chOff x="2808351" y="2632075"/>
            <a:chExt cx="1062355" cy="2030730"/>
          </a:xfrm>
        </p:grpSpPr>
        <p:sp>
          <p:nvSpPr>
            <p:cNvPr id="14" name="object 14"/>
            <p:cNvSpPr/>
            <p:nvPr/>
          </p:nvSpPr>
          <p:spPr>
            <a:xfrm>
              <a:off x="3279775" y="4432300"/>
              <a:ext cx="576580" cy="215900"/>
            </a:xfrm>
            <a:custGeom>
              <a:avLst/>
              <a:gdLst/>
              <a:ahLst/>
              <a:cxnLst/>
              <a:rect l="l" t="t" r="r" b="b"/>
              <a:pathLst>
                <a:path w="576579" h="215900">
                  <a:moveTo>
                    <a:pt x="0" y="215900"/>
                  </a:moveTo>
                  <a:lnTo>
                    <a:pt x="576262" y="215900"/>
                  </a:lnTo>
                  <a:lnTo>
                    <a:pt x="576262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8351" y="2632075"/>
              <a:ext cx="144399" cy="14452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32354" y="2626614"/>
            <a:ext cx="99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굴림"/>
                <a:cs typeface="굴림"/>
              </a:rPr>
              <a:t>A</a:t>
            </a:r>
            <a:endParaRPr sz="900">
              <a:latin typeface="굴림"/>
              <a:cs typeface="굴림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5476" y="2898775"/>
            <a:ext cx="142875" cy="14287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686939" y="2892679"/>
            <a:ext cx="102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굴림"/>
                <a:cs typeface="굴림"/>
              </a:rPr>
              <a:t>B</a:t>
            </a:r>
            <a:endParaRPr sz="900">
              <a:latin typeface="굴림"/>
              <a:cs typeface="굴림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5476" y="3424301"/>
            <a:ext cx="142875" cy="1443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684526" y="3419094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굴림"/>
                <a:cs typeface="굴림"/>
              </a:rPr>
              <a:t>C</a:t>
            </a:r>
            <a:endParaRPr sz="900">
              <a:latin typeface="굴림"/>
              <a:cs typeface="굴림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65476" y="4071873"/>
            <a:ext cx="142875" cy="14452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684526" y="4066794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굴림"/>
                <a:cs typeface="굴림"/>
              </a:rPr>
              <a:t>D</a:t>
            </a:r>
            <a:endParaRPr sz="900">
              <a:latin typeface="굴림"/>
              <a:cs typeface="굴림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4739" y="1304544"/>
            <a:ext cx="4381500" cy="731520"/>
            <a:chOff x="554739" y="1304544"/>
            <a:chExt cx="4381500" cy="73152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739" y="1313688"/>
              <a:ext cx="4381493" cy="7223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1304544"/>
              <a:ext cx="2855976" cy="684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724" y="1331912"/>
              <a:ext cx="4303776" cy="64611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93725" y="1331912"/>
            <a:ext cx="4304030" cy="646430"/>
          </a:xfrm>
          <a:prstGeom prst="rect">
            <a:avLst/>
          </a:prstGeom>
          <a:ln w="9525">
            <a:solidFill>
              <a:srgbClr val="D4E8E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350"/>
              </a:spcBef>
              <a:buAutoNum type="alphaUcPeriod"/>
              <a:tabLst>
                <a:tab pos="320040" algn="l"/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관심도서를</a:t>
            </a:r>
            <a:r>
              <a:rPr sz="900" spc="-4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등록할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서재를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320040" indent="-229235">
              <a:lnSpc>
                <a:spcPct val="100000"/>
              </a:lnSpc>
              <a:buAutoNum type="alphaUcPeriod"/>
              <a:tabLst>
                <a:tab pos="320040" algn="l"/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이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책을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80" dirty="0">
                <a:latin typeface="맑은 고딕"/>
                <a:cs typeface="맑은 고딕"/>
              </a:rPr>
              <a:t>읽♘는지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상태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설정을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  <a:p>
            <a:pPr marL="320040" indent="-229235">
              <a:lnSpc>
                <a:spcPct val="100000"/>
              </a:lnSpc>
              <a:buAutoNum type="alphaUcPeriod"/>
              <a:tabLst>
                <a:tab pos="320040" algn="l"/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책의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소장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상태를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설정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할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  <a:p>
            <a:pPr marL="320040" indent="-229235">
              <a:lnSpc>
                <a:spcPct val="100000"/>
              </a:lnSpc>
              <a:buAutoNum type="alphaUcPeriod"/>
              <a:tabLst>
                <a:tab pos="320675" algn="l"/>
              </a:tabLst>
            </a:pPr>
            <a:r>
              <a:rPr sz="900" dirty="0">
                <a:latin typeface="맑은 고딕"/>
                <a:cs typeface="맑은 고딕"/>
              </a:rPr>
              <a:t>책의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평점을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매길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798" y="237236"/>
            <a:ext cx="1335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리뷰</a:t>
            </a:r>
            <a:r>
              <a:rPr sz="1400" spc="-5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/</a:t>
            </a:r>
            <a:r>
              <a:rPr sz="1400" spc="-3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댓글</a:t>
            </a:r>
            <a:r>
              <a:rPr sz="1400" spc="-3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입력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715771"/>
            <a:ext cx="3957954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리뷰나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댓글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누릅니다.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댓글/리뷰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등록창에서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별점과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내용을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편집한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등록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spc="-5" dirty="0">
                <a:latin typeface="맑은 고딕"/>
                <a:cs typeface="맑은 고딕"/>
              </a:rPr>
              <a:t>댓글/리뷰가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등록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spc="50" dirty="0">
                <a:latin typeface="맑은 고딕"/>
                <a:cs typeface="맑은 고딕"/>
              </a:rPr>
              <a:t>되♘습니다.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362" y="1331976"/>
            <a:ext cx="1511300" cy="2519680"/>
            <a:chOff x="360362" y="1331976"/>
            <a:chExt cx="1511300" cy="2519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362" y="1331976"/>
              <a:ext cx="1511300" cy="2519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5187" y="2195512"/>
              <a:ext cx="936625" cy="217804"/>
            </a:xfrm>
            <a:custGeom>
              <a:avLst/>
              <a:gdLst/>
              <a:ahLst/>
              <a:cxnLst/>
              <a:rect l="l" t="t" r="r" b="b"/>
              <a:pathLst>
                <a:path w="936625" h="217805">
                  <a:moveTo>
                    <a:pt x="0" y="217487"/>
                  </a:moveTo>
                  <a:lnTo>
                    <a:pt x="936625" y="217487"/>
                  </a:lnTo>
                  <a:lnTo>
                    <a:pt x="936625" y="0"/>
                  </a:lnTo>
                  <a:lnTo>
                    <a:pt x="0" y="0"/>
                  </a:lnTo>
                  <a:lnTo>
                    <a:pt x="0" y="2174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87" y="2193925"/>
              <a:ext cx="214312" cy="2143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15441" y="2201926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3250" y="1331849"/>
            <a:ext cx="1583055" cy="2520950"/>
            <a:chOff x="1873250" y="1331849"/>
            <a:chExt cx="1583055" cy="25209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751" y="1331849"/>
              <a:ext cx="1511300" cy="25209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3250" y="1787525"/>
              <a:ext cx="214375" cy="2143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25573" y="179539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29076" y="1331849"/>
            <a:ext cx="1511300" cy="2520950"/>
            <a:chOff x="3529076" y="1331849"/>
            <a:chExt cx="1511300" cy="25209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9076" y="1331849"/>
              <a:ext cx="1511300" cy="25209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00450" y="2698813"/>
              <a:ext cx="1368425" cy="722630"/>
            </a:xfrm>
            <a:custGeom>
              <a:avLst/>
              <a:gdLst/>
              <a:ahLst/>
              <a:cxnLst/>
              <a:rect l="l" t="t" r="r" b="b"/>
              <a:pathLst>
                <a:path w="1368425" h="722629">
                  <a:moveTo>
                    <a:pt x="0" y="722312"/>
                  </a:moveTo>
                  <a:lnTo>
                    <a:pt x="1368425" y="722312"/>
                  </a:lnTo>
                  <a:lnTo>
                    <a:pt x="1368425" y="0"/>
                  </a:lnTo>
                  <a:lnTo>
                    <a:pt x="0" y="0"/>
                  </a:lnTo>
                  <a:lnTo>
                    <a:pt x="0" y="7223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600" y="2557526"/>
              <a:ext cx="214375" cy="2142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583304" y="256565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431800" y="465137"/>
            <a:ext cx="4537075" cy="23050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latin typeface="맑은 고딕"/>
                <a:cs typeface="맑은 고딕"/>
              </a:rPr>
              <a:t>도서에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감상평을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등록하여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타이용자와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공유할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SNS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기능입니다.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600" y="4294187"/>
            <a:ext cx="1476375" cy="24606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7850" y="1166876"/>
            <a:ext cx="1884680" cy="2519680"/>
            <a:chOff x="577850" y="1166876"/>
            <a:chExt cx="1884680" cy="2519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187" y="1166876"/>
              <a:ext cx="1511300" cy="25192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7400" y="1908238"/>
              <a:ext cx="1660525" cy="576580"/>
            </a:xfrm>
            <a:custGeom>
              <a:avLst/>
              <a:gdLst/>
              <a:ahLst/>
              <a:cxnLst/>
              <a:rect l="l" t="t" r="r" b="b"/>
              <a:pathLst>
                <a:path w="1660525" h="576580">
                  <a:moveTo>
                    <a:pt x="0" y="576262"/>
                  </a:moveTo>
                  <a:lnTo>
                    <a:pt x="1660525" y="576262"/>
                  </a:lnTo>
                  <a:lnTo>
                    <a:pt x="1660525" y="0"/>
                  </a:lnTo>
                  <a:lnTo>
                    <a:pt x="0" y="0"/>
                  </a:lnTo>
                  <a:lnTo>
                    <a:pt x="0" y="5762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850" y="1763776"/>
              <a:ext cx="214312" cy="2142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4441" y="237236"/>
            <a:ext cx="4643755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대출중인</a:t>
            </a:r>
            <a:r>
              <a:rPr sz="1400" spc="-4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도서</a:t>
            </a:r>
            <a:r>
              <a:rPr sz="1400" spc="-1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예약하기</a:t>
            </a:r>
            <a:r>
              <a:rPr sz="1400" spc="-3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/</a:t>
            </a:r>
            <a:r>
              <a:rPr sz="1400" spc="-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예약</a:t>
            </a:r>
            <a:r>
              <a:rPr sz="1400" spc="-3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취소</a:t>
            </a:r>
            <a:endParaRPr sz="1400">
              <a:latin typeface="HY헤드라인M"/>
              <a:cs typeface="HY헤드라인M"/>
            </a:endParaRPr>
          </a:p>
          <a:p>
            <a:pPr marL="161290" indent="-12700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1925" algn="l"/>
              </a:tabLst>
            </a:pP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소장자료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검색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후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원하시는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자료를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191770">
              <a:lnSpc>
                <a:spcPct val="100000"/>
              </a:lnSpc>
            </a:pPr>
            <a:r>
              <a:rPr sz="900" dirty="0">
                <a:latin typeface="맑은 고딕"/>
                <a:cs typeface="맑은 고딕"/>
              </a:rPr>
              <a:t>도서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예약은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중인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도서만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가능하며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대출중인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도서는</a:t>
            </a:r>
            <a:r>
              <a:rPr sz="900" spc="-5" dirty="0">
                <a:latin typeface="맑은 고딕"/>
                <a:cs typeface="맑은 고딕"/>
              </a:rPr>
              <a:t> ‘관외대출자료’로</a:t>
            </a:r>
            <a:r>
              <a:rPr sz="900" dirty="0">
                <a:latin typeface="맑은 고딕"/>
                <a:cs typeface="맑은 고딕"/>
              </a:rPr>
              <a:t> 표시됩니다.</a:t>
            </a:r>
            <a:endParaRPr sz="900">
              <a:latin typeface="맑은 고딕"/>
              <a:cs typeface="맑은 고딕"/>
            </a:endParaRPr>
          </a:p>
          <a:p>
            <a:pPr marL="161290" indent="-127000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161925" algn="l"/>
              </a:tabLst>
            </a:pPr>
            <a:r>
              <a:rPr sz="900" spc="-5" dirty="0">
                <a:solidFill>
                  <a:srgbClr val="990000"/>
                </a:solidFill>
                <a:latin typeface="맑은 고딕"/>
                <a:cs typeface="맑은 고딕"/>
              </a:rPr>
              <a:t>“예약하기”</a:t>
            </a:r>
            <a:r>
              <a:rPr sz="900" spc="-30" dirty="0">
                <a:solidFill>
                  <a:srgbClr val="99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누릅니다.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318" y="3807333"/>
            <a:ext cx="4408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맑은 고딕"/>
                <a:cs typeface="맑은 고딕"/>
              </a:rPr>
              <a:t>3.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예약하기가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완료되면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메뉴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“예약현황”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을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통해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아래와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같이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예약신청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내역을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볼 수 있으며, 예약취소를 원하시는 경우 예약취소 버튼을 선택하여 예약 취소를 </a:t>
            </a:r>
            <a:r>
              <a:rPr sz="900" spc="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하실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513" y="177165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08351" y="4646548"/>
            <a:ext cx="1771650" cy="1236980"/>
            <a:chOff x="2808351" y="4646548"/>
            <a:chExt cx="1771650" cy="1236980"/>
          </a:xfrm>
        </p:grpSpPr>
        <p:sp>
          <p:nvSpPr>
            <p:cNvPr id="11" name="object 11"/>
            <p:cNvSpPr/>
            <p:nvPr/>
          </p:nvSpPr>
          <p:spPr>
            <a:xfrm>
              <a:off x="2951226" y="4789423"/>
              <a:ext cx="1614805" cy="1079500"/>
            </a:xfrm>
            <a:custGeom>
              <a:avLst/>
              <a:gdLst/>
              <a:ahLst/>
              <a:cxnLst/>
              <a:rect l="l" t="t" r="r" b="b"/>
              <a:pathLst>
                <a:path w="1614804" h="1079500">
                  <a:moveTo>
                    <a:pt x="0" y="1079500"/>
                  </a:moveTo>
                  <a:lnTo>
                    <a:pt x="1614424" y="1079500"/>
                  </a:lnTo>
                  <a:lnTo>
                    <a:pt x="1614424" y="0"/>
                  </a:lnTo>
                  <a:lnTo>
                    <a:pt x="0" y="0"/>
                  </a:lnTo>
                  <a:lnTo>
                    <a:pt x="0" y="107950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8351" y="4646548"/>
              <a:ext cx="214249" cy="2143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860675" y="4655007"/>
            <a:ext cx="11366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38450" y="1189101"/>
            <a:ext cx="1703705" cy="2519680"/>
            <a:chOff x="2838450" y="1189101"/>
            <a:chExt cx="1703705" cy="25196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8950" y="1189101"/>
              <a:ext cx="1512951" cy="25192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22600" y="3421126"/>
              <a:ext cx="577850" cy="238125"/>
            </a:xfrm>
            <a:custGeom>
              <a:avLst/>
              <a:gdLst/>
              <a:ahLst/>
              <a:cxnLst/>
              <a:rect l="l" t="t" r="r" b="b"/>
              <a:pathLst>
                <a:path w="577850" h="238125">
                  <a:moveTo>
                    <a:pt x="0" y="238125"/>
                  </a:moveTo>
                  <a:lnTo>
                    <a:pt x="577850" y="238125"/>
                  </a:lnTo>
                  <a:lnTo>
                    <a:pt x="577850" y="0"/>
                  </a:lnTo>
                  <a:lnTo>
                    <a:pt x="0" y="0"/>
                  </a:lnTo>
                  <a:lnTo>
                    <a:pt x="0" y="2381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8450" y="3278251"/>
              <a:ext cx="214375" cy="2142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890773" y="328650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50900" y="4284662"/>
            <a:ext cx="2100580" cy="2460625"/>
            <a:chOff x="850900" y="4284662"/>
            <a:chExt cx="2100580" cy="246062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187" y="4284662"/>
              <a:ext cx="1476375" cy="24606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5187" y="5868987"/>
              <a:ext cx="358775" cy="576580"/>
            </a:xfrm>
            <a:custGeom>
              <a:avLst/>
              <a:gdLst/>
              <a:ahLst/>
              <a:cxnLst/>
              <a:rect l="l" t="t" r="r" b="b"/>
              <a:pathLst>
                <a:path w="358775" h="576579">
                  <a:moveTo>
                    <a:pt x="0" y="576262"/>
                  </a:moveTo>
                  <a:lnTo>
                    <a:pt x="358775" y="576262"/>
                  </a:lnTo>
                  <a:lnTo>
                    <a:pt x="358775" y="0"/>
                  </a:lnTo>
                  <a:lnTo>
                    <a:pt x="0" y="0"/>
                  </a:lnTo>
                  <a:lnTo>
                    <a:pt x="0" y="5762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1219" y="5327777"/>
              <a:ext cx="1730375" cy="834390"/>
            </a:xfrm>
            <a:custGeom>
              <a:avLst/>
              <a:gdLst/>
              <a:ahLst/>
              <a:cxnLst/>
              <a:rect l="l" t="t" r="r" b="b"/>
              <a:pathLst>
                <a:path w="1730375" h="834389">
                  <a:moveTo>
                    <a:pt x="1658481" y="28599"/>
                  </a:moveTo>
                  <a:lnTo>
                    <a:pt x="0" y="822833"/>
                  </a:lnTo>
                  <a:lnTo>
                    <a:pt x="5486" y="834263"/>
                  </a:lnTo>
                  <a:lnTo>
                    <a:pt x="1664000" y="40127"/>
                  </a:lnTo>
                  <a:lnTo>
                    <a:pt x="1658481" y="28599"/>
                  </a:lnTo>
                  <a:close/>
                </a:path>
                <a:path w="1730375" h="834389">
                  <a:moveTo>
                    <a:pt x="1713038" y="23113"/>
                  </a:moveTo>
                  <a:lnTo>
                    <a:pt x="1669935" y="23113"/>
                  </a:lnTo>
                  <a:lnTo>
                    <a:pt x="1675396" y="34670"/>
                  </a:lnTo>
                  <a:lnTo>
                    <a:pt x="1664000" y="40127"/>
                  </a:lnTo>
                  <a:lnTo>
                    <a:pt x="1677682" y="68706"/>
                  </a:lnTo>
                  <a:lnTo>
                    <a:pt x="1713038" y="23113"/>
                  </a:lnTo>
                  <a:close/>
                </a:path>
                <a:path w="1730375" h="834389">
                  <a:moveTo>
                    <a:pt x="1669935" y="23113"/>
                  </a:moveTo>
                  <a:lnTo>
                    <a:pt x="1658481" y="28599"/>
                  </a:lnTo>
                  <a:lnTo>
                    <a:pt x="1664000" y="40127"/>
                  </a:lnTo>
                  <a:lnTo>
                    <a:pt x="1675396" y="34670"/>
                  </a:lnTo>
                  <a:lnTo>
                    <a:pt x="1669935" y="23113"/>
                  </a:lnTo>
                  <a:close/>
                </a:path>
                <a:path w="1730375" h="834389">
                  <a:moveTo>
                    <a:pt x="1644789" y="0"/>
                  </a:moveTo>
                  <a:lnTo>
                    <a:pt x="1658481" y="28599"/>
                  </a:lnTo>
                  <a:lnTo>
                    <a:pt x="1669935" y="23113"/>
                  </a:lnTo>
                  <a:lnTo>
                    <a:pt x="1713038" y="23113"/>
                  </a:lnTo>
                  <a:lnTo>
                    <a:pt x="1729879" y="1397"/>
                  </a:lnTo>
                  <a:lnTo>
                    <a:pt x="16447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695" y="237236"/>
            <a:ext cx="24618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대출현황</a:t>
            </a:r>
            <a:r>
              <a:rPr sz="1400" spc="-5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확인</a:t>
            </a:r>
            <a:r>
              <a:rPr sz="1400" spc="-2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/</a:t>
            </a:r>
            <a:r>
              <a:rPr sz="1400" spc="-2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반납연기</a:t>
            </a:r>
            <a:r>
              <a:rPr sz="1400" spc="-2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신청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987298"/>
            <a:ext cx="429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대출현황</a:t>
            </a:r>
            <a:r>
              <a:rPr sz="900" spc="-5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아이콘을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현재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대출중인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도서의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목록이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표시됩니다.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반납연기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누르면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해당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도서의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반납연기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신청을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할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  <a:p>
            <a:pPr marL="288290">
              <a:lnSpc>
                <a:spcPct val="100000"/>
              </a:lnSpc>
            </a:pP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※</a:t>
            </a:r>
            <a:r>
              <a:rPr sz="900" spc="-1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일부</a:t>
            </a:r>
            <a:r>
              <a:rPr sz="900" spc="-2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도서관은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도서관정책으로</a:t>
            </a:r>
            <a:r>
              <a:rPr sz="900" spc="-2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인해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반납연기를</a:t>
            </a:r>
            <a:r>
              <a:rPr sz="900" spc="-2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지원하지</a:t>
            </a:r>
            <a:r>
              <a:rPr sz="900" spc="-1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900" dirty="0">
                <a:solidFill>
                  <a:srgbClr val="FF0000"/>
                </a:solidFill>
                <a:latin typeface="맑은 고딕"/>
                <a:cs typeface="맑은 고딕"/>
              </a:rPr>
              <a:t>않습니다.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825" y="1763776"/>
            <a:ext cx="1744980" cy="2519680"/>
            <a:chOff x="504825" y="1763776"/>
            <a:chExt cx="1744980" cy="2519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187" y="1763776"/>
              <a:ext cx="1511300" cy="2519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7700" y="2916237"/>
              <a:ext cx="504825" cy="503555"/>
            </a:xfrm>
            <a:custGeom>
              <a:avLst/>
              <a:gdLst/>
              <a:ahLst/>
              <a:cxnLst/>
              <a:rect l="l" t="t" r="r" b="b"/>
              <a:pathLst>
                <a:path w="504825" h="503554">
                  <a:moveTo>
                    <a:pt x="0" y="503237"/>
                  </a:moveTo>
                  <a:lnTo>
                    <a:pt x="504825" y="503237"/>
                  </a:lnTo>
                  <a:lnTo>
                    <a:pt x="504825" y="0"/>
                  </a:lnTo>
                  <a:lnTo>
                    <a:pt x="0" y="0"/>
                  </a:lnTo>
                  <a:lnTo>
                    <a:pt x="0" y="50323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5" y="2773299"/>
              <a:ext cx="214312" cy="2143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6666" y="2781427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16301" y="1763649"/>
            <a:ext cx="1706880" cy="2520950"/>
            <a:chOff x="2916301" y="1763649"/>
            <a:chExt cx="1706880" cy="25209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6301" y="1763649"/>
              <a:ext cx="1692275" cy="25209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32250" y="2771775"/>
              <a:ext cx="576580" cy="323850"/>
            </a:xfrm>
            <a:custGeom>
              <a:avLst/>
              <a:gdLst/>
              <a:ahLst/>
              <a:cxnLst/>
              <a:rect l="l" t="t" r="r" b="b"/>
              <a:pathLst>
                <a:path w="576579" h="323850">
                  <a:moveTo>
                    <a:pt x="0" y="323850"/>
                  </a:moveTo>
                  <a:lnTo>
                    <a:pt x="576262" y="323850"/>
                  </a:lnTo>
                  <a:lnTo>
                    <a:pt x="576262" y="0"/>
                  </a:lnTo>
                  <a:lnTo>
                    <a:pt x="0" y="0"/>
                  </a:lnTo>
                  <a:lnTo>
                    <a:pt x="0" y="32385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7851" y="2698750"/>
              <a:ext cx="214249" cy="2143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40555" y="270700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431800" y="525462"/>
            <a:ext cx="4537075" cy="3702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latin typeface="맑은 고딕"/>
                <a:cs typeface="맑은 고딕"/>
              </a:rPr>
              <a:t>이용자가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대출중인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책은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대출현황에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표시되고,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반납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완료된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자료는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대출이력에</a:t>
            </a:r>
            <a:endParaRPr sz="90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맑은 고딕"/>
                <a:cs typeface="맑은 고딕"/>
              </a:rPr>
              <a:t>표시됩니다.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085" y="3288538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다운로드</a:t>
            </a:r>
            <a:endParaRPr sz="3200">
              <a:latin typeface="HY헤드라인M"/>
              <a:cs typeface="HY헤드라인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3564" y="7236491"/>
            <a:ext cx="1352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0"/>
              </a:lnSpc>
            </a:pPr>
            <a:fld id="{81D60167-4931-47E6-BA6A-407CBD079E47}" type="slidenum">
              <a:rPr sz="800" dirty="0">
                <a:latin typeface="굴림"/>
                <a:cs typeface="굴림"/>
              </a:rPr>
              <a:t>3</a:t>
            </a:fld>
            <a:endParaRPr sz="800">
              <a:latin typeface="굴림"/>
              <a:cs typeface="굴림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047" y="237236"/>
            <a:ext cx="1506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무인예약</a:t>
            </a:r>
            <a:r>
              <a:rPr sz="1400" spc="-9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신청하기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866647"/>
            <a:ext cx="280225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무인예약</a:t>
            </a:r>
            <a:r>
              <a:rPr sz="900" spc="-5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수령처를</a:t>
            </a:r>
            <a:r>
              <a:rPr sz="900" spc="-5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도서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도착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안내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SMS를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받을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연락처를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입력합니다.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spc="-5" dirty="0">
                <a:latin typeface="맑은 고딕"/>
                <a:cs typeface="맑은 고딕"/>
              </a:rPr>
              <a:t>무인대출예약신청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버튼을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spc="-5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확인</a:t>
            </a:r>
            <a:r>
              <a:rPr sz="900" spc="-5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325" y="1657223"/>
            <a:ext cx="2854325" cy="2296160"/>
            <a:chOff x="568325" y="1657223"/>
            <a:chExt cx="2854325" cy="22961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325" y="1657350"/>
              <a:ext cx="1377950" cy="2295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575" y="3638550"/>
              <a:ext cx="214375" cy="21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350" y="1657223"/>
              <a:ext cx="1376299" cy="22940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85975" y="2963799"/>
              <a:ext cx="1297305" cy="168275"/>
            </a:xfrm>
            <a:custGeom>
              <a:avLst/>
              <a:gdLst/>
              <a:ahLst/>
              <a:cxnLst/>
              <a:rect l="l" t="t" r="r" b="b"/>
              <a:pathLst>
                <a:path w="1297304" h="168275">
                  <a:moveTo>
                    <a:pt x="0" y="168275"/>
                  </a:moveTo>
                  <a:lnTo>
                    <a:pt x="1297051" y="168275"/>
                  </a:lnTo>
                  <a:lnTo>
                    <a:pt x="1297051" y="0"/>
                  </a:lnTo>
                  <a:lnTo>
                    <a:pt x="0" y="0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4750" y="2846324"/>
              <a:ext cx="214249" cy="2143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96820" y="285457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7176" y="1657350"/>
            <a:ext cx="1403350" cy="2339975"/>
            <a:chOff x="3567176" y="1657350"/>
            <a:chExt cx="1403350" cy="23399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7176" y="1657350"/>
              <a:ext cx="1403350" cy="23399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21175" y="3024187"/>
              <a:ext cx="541655" cy="252729"/>
            </a:xfrm>
            <a:custGeom>
              <a:avLst/>
              <a:gdLst/>
              <a:ahLst/>
              <a:cxnLst/>
              <a:rect l="l" t="t" r="r" b="b"/>
              <a:pathLst>
                <a:path w="541654" h="252729">
                  <a:moveTo>
                    <a:pt x="0" y="252412"/>
                  </a:moveTo>
                  <a:lnTo>
                    <a:pt x="541337" y="252412"/>
                  </a:lnTo>
                  <a:lnTo>
                    <a:pt x="541337" y="0"/>
                  </a:lnTo>
                  <a:lnTo>
                    <a:pt x="0" y="0"/>
                  </a:lnTo>
                  <a:lnTo>
                    <a:pt x="0" y="2524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6926" y="2990850"/>
              <a:ext cx="214249" cy="21437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06412" y="4681537"/>
            <a:ext cx="1446530" cy="2339975"/>
            <a:chOff x="506412" y="4681537"/>
            <a:chExt cx="1446530" cy="233997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275" y="4681537"/>
              <a:ext cx="1403350" cy="23399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7700" y="6013450"/>
              <a:ext cx="1225550" cy="215900"/>
            </a:xfrm>
            <a:custGeom>
              <a:avLst/>
              <a:gdLst/>
              <a:ahLst/>
              <a:cxnLst/>
              <a:rect l="l" t="t" r="r" b="b"/>
              <a:pathLst>
                <a:path w="1225550" h="215900">
                  <a:moveTo>
                    <a:pt x="0" y="215900"/>
                  </a:moveTo>
                  <a:lnTo>
                    <a:pt x="1225550" y="21590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412" y="5870575"/>
              <a:ext cx="214312" cy="21437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425638" y="3190875"/>
            <a:ext cx="1973580" cy="748030"/>
            <a:chOff x="1425638" y="3190875"/>
            <a:chExt cx="1973580" cy="748030"/>
          </a:xfrm>
        </p:grpSpPr>
        <p:sp>
          <p:nvSpPr>
            <p:cNvPr id="20" name="object 20"/>
            <p:cNvSpPr/>
            <p:nvPr/>
          </p:nvSpPr>
          <p:spPr>
            <a:xfrm>
              <a:off x="1439925" y="3205162"/>
              <a:ext cx="1945005" cy="719455"/>
            </a:xfrm>
            <a:custGeom>
              <a:avLst/>
              <a:gdLst/>
              <a:ahLst/>
              <a:cxnLst/>
              <a:rect l="l" t="t" r="r" b="b"/>
              <a:pathLst>
                <a:path w="1945004" h="719454">
                  <a:moveTo>
                    <a:pt x="0" y="719137"/>
                  </a:moveTo>
                  <a:lnTo>
                    <a:pt x="433387" y="719137"/>
                  </a:lnTo>
                  <a:lnTo>
                    <a:pt x="433387" y="503237"/>
                  </a:lnTo>
                  <a:lnTo>
                    <a:pt x="0" y="503237"/>
                  </a:lnTo>
                  <a:lnTo>
                    <a:pt x="0" y="719137"/>
                  </a:lnTo>
                  <a:close/>
                </a:path>
                <a:path w="1945004" h="719454">
                  <a:moveTo>
                    <a:pt x="647700" y="312737"/>
                  </a:moveTo>
                  <a:lnTo>
                    <a:pt x="1944624" y="312737"/>
                  </a:lnTo>
                  <a:lnTo>
                    <a:pt x="1944624" y="0"/>
                  </a:lnTo>
                  <a:lnTo>
                    <a:pt x="647700" y="0"/>
                  </a:lnTo>
                  <a:lnTo>
                    <a:pt x="647700" y="31273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274" y="3276600"/>
              <a:ext cx="214375" cy="21437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59758" y="299897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190" y="587933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44751" y="4681537"/>
            <a:ext cx="1533525" cy="2339975"/>
            <a:chOff x="1944751" y="4681537"/>
            <a:chExt cx="1533525" cy="233997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4926" y="4681537"/>
              <a:ext cx="1403350" cy="23399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4751" y="6084824"/>
              <a:ext cx="214249" cy="21437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996820" y="609371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7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29076" y="4681537"/>
            <a:ext cx="1476375" cy="2339975"/>
            <a:chOff x="3529076" y="4681537"/>
            <a:chExt cx="1476375" cy="233997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0450" y="4681537"/>
              <a:ext cx="1404874" cy="23399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9076" y="5148198"/>
              <a:ext cx="214249" cy="214375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2089150" y="6229350"/>
            <a:ext cx="358775" cy="503555"/>
          </a:xfrm>
          <a:custGeom>
            <a:avLst/>
            <a:gdLst/>
            <a:ahLst/>
            <a:cxnLst/>
            <a:rect l="l" t="t" r="r" b="b"/>
            <a:pathLst>
              <a:path w="358775" h="503554">
                <a:moveTo>
                  <a:pt x="0" y="503237"/>
                </a:moveTo>
                <a:lnTo>
                  <a:pt x="358775" y="503237"/>
                </a:lnTo>
                <a:lnTo>
                  <a:pt x="358775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81780" y="515696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8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98345" y="328498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3676" y="3638550"/>
            <a:ext cx="214249" cy="21437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39318" y="3647059"/>
            <a:ext cx="4408170" cy="95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925">
              <a:lnSpc>
                <a:spcPct val="100000"/>
              </a:lnSpc>
              <a:spcBef>
                <a:spcPts val="100"/>
              </a:spcBef>
              <a:tabLst>
                <a:tab pos="1858645" algn="l"/>
              </a:tabLst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	4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굴림"/>
              <a:cs typeface="굴림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무인예약신청이</a:t>
            </a:r>
            <a:r>
              <a:rPr sz="900" spc="-30" dirty="0">
                <a:latin typeface="맑은 고딕"/>
                <a:cs typeface="맑은 고딕"/>
              </a:rPr>
              <a:t> </a:t>
            </a:r>
            <a:r>
              <a:rPr sz="900" spc="35" dirty="0">
                <a:latin typeface="맑은 고딕"/>
                <a:cs typeface="맑은 고딕"/>
              </a:rPr>
              <a:t>완료되♘습니다.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확인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신청된</a:t>
            </a:r>
            <a:r>
              <a:rPr sz="900" spc="-4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예약내용을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확인하려면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예약현황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아이콘을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선택합니다.</a:t>
            </a:r>
            <a:endParaRPr sz="900">
              <a:latin typeface="맑은 고딕"/>
              <a:cs typeface="맑은 고딕"/>
            </a:endParaRPr>
          </a:p>
          <a:p>
            <a:pPr marL="241300" marR="5080" indent="-228600">
              <a:lnSpc>
                <a:spcPct val="100000"/>
              </a:lnSpc>
              <a:buAutoNum type="arabicPeriod" startAt="6"/>
              <a:tabLst>
                <a:tab pos="240665" algn="l"/>
                <a:tab pos="241300" algn="l"/>
              </a:tabLst>
            </a:pPr>
            <a:r>
              <a:rPr sz="900" dirty="0">
                <a:latin typeface="맑은 고딕"/>
                <a:cs typeface="맑은 고딕"/>
              </a:rPr>
              <a:t>무인예약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신청중인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자료가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표시됩니다.</a:t>
            </a:r>
            <a:r>
              <a:rPr sz="900" spc="-1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예약취소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버튼을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누르면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예약을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취소할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수 </a:t>
            </a:r>
            <a:r>
              <a:rPr sz="900" spc="-30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있습니다.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7700" y="3205099"/>
            <a:ext cx="1225550" cy="215900"/>
          </a:xfrm>
          <a:custGeom>
            <a:avLst/>
            <a:gdLst/>
            <a:ahLst/>
            <a:cxnLst/>
            <a:rect l="l" t="t" r="r" b="b"/>
            <a:pathLst>
              <a:path w="1225550" h="215900">
                <a:moveTo>
                  <a:pt x="0" y="215900"/>
                </a:moveTo>
                <a:lnTo>
                  <a:pt x="1225550" y="215900"/>
                </a:lnTo>
                <a:lnTo>
                  <a:pt x="122555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9262" y="468312"/>
            <a:ext cx="4591050" cy="3702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328295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latin typeface="맑은 고딕"/>
                <a:cs typeface="맑은 고딕"/>
              </a:rPr>
              <a:t>무인예약대출</a:t>
            </a:r>
            <a:r>
              <a:rPr sz="900" spc="-3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서비스를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운영하는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협약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도서관에서는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비치자료에</a:t>
            </a:r>
            <a:r>
              <a:rPr sz="900" spc="-1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한하여</a:t>
            </a:r>
            <a:r>
              <a:rPr sz="900" spc="-2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무인예약 </a:t>
            </a:r>
            <a:r>
              <a:rPr sz="900" spc="-300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버튼이</a:t>
            </a:r>
            <a:r>
              <a:rPr sz="900" spc="-2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활성화</a:t>
            </a:r>
            <a:r>
              <a:rPr sz="900" spc="-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됩니다.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/>
              <a:t>기능소개</a:t>
            </a:r>
            <a:r>
              <a:rPr spc="-60" dirty="0"/>
              <a:t> </a:t>
            </a:r>
            <a:r>
              <a:rPr spc="-5" dirty="0"/>
              <a:t>|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762" y="612775"/>
            <a:ext cx="2927985" cy="2160905"/>
            <a:chOff x="385762" y="612775"/>
            <a:chExt cx="2927985" cy="2160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250" y="614299"/>
              <a:ext cx="1439926" cy="215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62" y="612775"/>
              <a:ext cx="1439799" cy="2158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2450" y="1478026"/>
              <a:ext cx="214249" cy="214249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7825" y="5180161"/>
          <a:ext cx="4643755" cy="176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73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앱스토어</a:t>
                      </a:r>
                      <a:r>
                        <a:rPr sz="105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아이콘을</a:t>
                      </a:r>
                      <a:r>
                        <a:rPr sz="105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27939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검색탭에서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‘리브로피아’을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입력하고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검색합니다.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리스트에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‘리브로피아’가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검색된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것을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볼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‘무료’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23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-5" dirty="0">
                          <a:latin typeface="맑은 고딕"/>
                          <a:cs typeface="맑은 고딕"/>
                        </a:rPr>
                        <a:t>‘App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설치’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Apple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계정</a:t>
                      </a:r>
                      <a:r>
                        <a:rPr sz="105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암호를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입력하고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‘승인’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‘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’가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어플리케이션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목록에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설치된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것을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74394" y="1486027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773176"/>
            <a:ext cx="214375" cy="214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1497" y="237236"/>
            <a:ext cx="1492885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앱스토어</a:t>
            </a:r>
            <a:r>
              <a:rPr sz="1400" spc="-6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spc="-5" dirty="0">
                <a:solidFill>
                  <a:srgbClr val="B1B1B1"/>
                </a:solidFill>
                <a:latin typeface="HY헤드라인M"/>
                <a:cs typeface="HY헤드라인M"/>
              </a:rPr>
              <a:t>(iOS)</a:t>
            </a:r>
            <a:endParaRPr sz="1400">
              <a:latin typeface="HY헤드라인M"/>
              <a:cs typeface="HY헤드라인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HY헤드라인M"/>
              <a:cs typeface="HY헤드라인M"/>
            </a:endParaRPr>
          </a:p>
          <a:p>
            <a:pPr marR="5080" algn="r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2587" y="2846324"/>
            <a:ext cx="1440180" cy="2159000"/>
            <a:chOff x="382587" y="2846324"/>
            <a:chExt cx="1440180" cy="21590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587" y="2846324"/>
              <a:ext cx="1439799" cy="2159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087" y="3351276"/>
              <a:ext cx="214312" cy="21424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362325" y="614299"/>
            <a:ext cx="1440180" cy="2159000"/>
            <a:chOff x="3362325" y="614299"/>
            <a:chExt cx="1440180" cy="21590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2325" y="614299"/>
              <a:ext cx="1439926" cy="2159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6051" y="973201"/>
              <a:ext cx="214249" cy="214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1175" y="1335151"/>
              <a:ext cx="214375" cy="2142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508628" y="980948"/>
            <a:ext cx="978535" cy="57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굴림"/>
              <a:cs typeface="굴림"/>
            </a:endParaRPr>
          </a:p>
          <a:p>
            <a:pPr marR="5080" algn="r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3043" y="3359658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73501" y="2846324"/>
            <a:ext cx="1440180" cy="2159000"/>
            <a:chOff x="3373501" y="2846324"/>
            <a:chExt cx="1440180" cy="215900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3501" y="2846324"/>
              <a:ext cx="1439799" cy="2159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3475" y="3133725"/>
              <a:ext cx="214375" cy="21437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873250" y="2846324"/>
            <a:ext cx="1440180" cy="2159000"/>
            <a:chOff x="1873250" y="2846324"/>
            <a:chExt cx="1440180" cy="21590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3250" y="2846324"/>
              <a:ext cx="1439926" cy="2159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3250" y="3279775"/>
              <a:ext cx="214375" cy="2143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925573" y="328802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93564" y="7219118"/>
            <a:ext cx="1352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0"/>
              </a:lnSpc>
            </a:pPr>
            <a:fld id="{81D60167-4931-47E6-BA6A-407CBD079E47}" type="slidenum">
              <a:rPr sz="800" dirty="0">
                <a:latin typeface="굴림"/>
                <a:cs typeface="굴림"/>
              </a:rPr>
              <a:t>4</a:t>
            </a:fld>
            <a:endParaRPr sz="800">
              <a:latin typeface="굴림"/>
              <a:cs typeface="굴림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1594" y="7236491"/>
            <a:ext cx="5156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00" dirty="0">
                <a:latin typeface="굴림"/>
                <a:cs typeface="굴림"/>
              </a:rPr>
              <a:t>다운로드</a:t>
            </a:r>
            <a:r>
              <a:rPr sz="800" spc="-25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|</a:t>
            </a:r>
            <a:endParaRPr sz="800">
              <a:latin typeface="굴림"/>
              <a:cs typeface="굴림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6307" y="314197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7</a:t>
            </a:r>
            <a:endParaRPr sz="12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142" y="237236"/>
            <a:ext cx="2626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구글</a:t>
            </a:r>
            <a:r>
              <a:rPr sz="1400" spc="-4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플레이</a:t>
            </a:r>
            <a:r>
              <a:rPr sz="1400" spc="-35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스토어</a:t>
            </a:r>
            <a:r>
              <a:rPr sz="1400" spc="-3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(안드로이드]</a:t>
            </a:r>
            <a:endParaRPr sz="1400">
              <a:latin typeface="HY헤드라인M"/>
              <a:cs typeface="HY헤드라인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73250" y="541401"/>
            <a:ext cx="1295400" cy="2160905"/>
            <a:chOff x="1873250" y="541401"/>
            <a:chExt cx="1295400" cy="2160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250" y="541401"/>
              <a:ext cx="1295400" cy="2160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6850" y="612775"/>
              <a:ext cx="214375" cy="21437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77825" y="539623"/>
            <a:ext cx="1295400" cy="2160905"/>
            <a:chOff x="377825" y="539623"/>
            <a:chExt cx="1295400" cy="21609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825" y="539623"/>
              <a:ext cx="1295400" cy="2160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3962" y="1981200"/>
              <a:ext cx="214312" cy="2143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75969" y="1989201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9301" y="62039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7825" y="5108787"/>
          <a:ext cx="4643755" cy="1891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97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구글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플레이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스토어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아이콘을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27939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구글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플레이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스토어에서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검색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검색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창에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‘리브로피아’를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입력한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후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검색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검색된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항목을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설치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92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‘동의’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누르면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다운로드가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시작되며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어플리케이션이 </a:t>
                      </a:r>
                      <a:r>
                        <a:rPr sz="1050" spc="-3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설치됩니다.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‘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’가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어플리케이션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목록에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설치된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것을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할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수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있습니다.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3240151" y="539623"/>
            <a:ext cx="1440180" cy="2160905"/>
            <a:chOff x="3240151" y="539623"/>
            <a:chExt cx="1440180" cy="216090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4550" y="539623"/>
              <a:ext cx="1295400" cy="21606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151" y="633476"/>
              <a:ext cx="214249" cy="2142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292602" y="64109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0151" y="1044575"/>
            <a:ext cx="214249" cy="21437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92602" y="105232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1475" y="2771775"/>
            <a:ext cx="1297305" cy="2160905"/>
            <a:chOff x="371475" y="2771775"/>
            <a:chExt cx="1297305" cy="216090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475" y="2771775"/>
              <a:ext cx="1297051" cy="2160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212" y="3276600"/>
              <a:ext cx="214312" cy="2143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90091" y="3284982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40151" y="2771775"/>
            <a:ext cx="1441450" cy="2160905"/>
            <a:chOff x="3240151" y="2771775"/>
            <a:chExt cx="1441450" cy="216090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4550" y="2771775"/>
              <a:ext cx="1297051" cy="21605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0151" y="2987675"/>
              <a:ext cx="214249" cy="21437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873250" y="2771775"/>
            <a:ext cx="1297305" cy="2160905"/>
            <a:chOff x="1873250" y="2771775"/>
            <a:chExt cx="1297305" cy="216090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3250" y="2771775"/>
              <a:ext cx="1297051" cy="21605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925" y="4645025"/>
              <a:ext cx="214375" cy="21437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500376" y="465353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93564" y="7219118"/>
            <a:ext cx="1352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0"/>
              </a:lnSpc>
            </a:pPr>
            <a:fld id="{81D60167-4931-47E6-BA6A-407CBD079E47}" type="slidenum">
              <a:rPr sz="800" dirty="0">
                <a:latin typeface="굴림"/>
                <a:cs typeface="굴림"/>
              </a:rPr>
              <a:t>5</a:t>
            </a:fld>
            <a:endParaRPr sz="800">
              <a:latin typeface="굴림"/>
              <a:cs typeface="굴림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1594" y="7236491"/>
            <a:ext cx="5156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00" dirty="0">
                <a:latin typeface="굴림"/>
                <a:cs typeface="굴림"/>
              </a:rPr>
              <a:t>다운로드</a:t>
            </a:r>
            <a:r>
              <a:rPr sz="800" spc="-25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|</a:t>
            </a:r>
            <a:endParaRPr sz="800">
              <a:latin typeface="굴림"/>
              <a:cs typeface="굴림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2602" y="299592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7</a:t>
            </a:r>
            <a:endParaRPr sz="12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179" y="3288538"/>
            <a:ext cx="3140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회원가입</a:t>
            </a:r>
            <a:r>
              <a:rPr sz="3200" spc="-6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및</a:t>
            </a:r>
            <a:r>
              <a:rPr sz="3200" spc="-4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실행</a:t>
            </a:r>
            <a:endParaRPr sz="3200">
              <a:latin typeface="HY헤드라인M"/>
              <a:cs typeface="HY헤드라인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3564" y="7236491"/>
            <a:ext cx="1352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0"/>
              </a:lnSpc>
            </a:pPr>
            <a:fld id="{81D60167-4931-47E6-BA6A-407CBD079E47}" type="slidenum">
              <a:rPr sz="800" dirty="0">
                <a:latin typeface="굴림"/>
                <a:cs typeface="굴림"/>
              </a:rPr>
              <a:t>6</a:t>
            </a:fld>
            <a:endParaRPr sz="800">
              <a:latin typeface="굴림"/>
              <a:cs typeface="굴림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6275" y="614426"/>
            <a:ext cx="1254760" cy="2159000"/>
            <a:chOff x="1946275" y="614426"/>
            <a:chExt cx="1254760" cy="215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026" y="614426"/>
              <a:ext cx="1214437" cy="215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275" y="1693926"/>
              <a:ext cx="214375" cy="21424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0174" y="237236"/>
            <a:ext cx="168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리브로피아</a:t>
            </a:r>
            <a:r>
              <a:rPr sz="1400" spc="-9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회원가입</a:t>
            </a:r>
            <a:endParaRPr sz="14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7825" y="5180161"/>
          <a:ext cx="4643755" cy="173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73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리브로피아를</a:t>
                      </a:r>
                      <a:r>
                        <a:rPr sz="1050" spc="-9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실행합니다.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27939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계정생성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선택합니다.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약관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동의에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체크하고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동의함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43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이메일,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닉네임,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비밀번호를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입력하고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회원가입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3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※이메일</a:t>
                      </a:r>
                      <a:r>
                        <a:rPr sz="1050" spc="-3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계정</a:t>
                      </a:r>
                      <a:r>
                        <a:rPr sz="1050" spc="-3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입력시</a:t>
                      </a:r>
                      <a:r>
                        <a:rPr sz="1050" spc="-3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오타</a:t>
                      </a:r>
                      <a:r>
                        <a:rPr sz="1050" spc="-30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주의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입력한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정보가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정확한지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후</a:t>
                      </a:r>
                      <a:r>
                        <a:rPr sz="105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회원가입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선택합니다.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회원가입이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0" dirty="0">
                          <a:latin typeface="맑은 고딕"/>
                          <a:cs typeface="맑은 고딕"/>
                        </a:rPr>
                        <a:t>완료되♘습니다.</a:t>
                      </a:r>
                      <a:r>
                        <a:rPr sz="105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선택합니다.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61950" y="612775"/>
            <a:ext cx="1390650" cy="2159000"/>
            <a:chOff x="361950" y="612775"/>
            <a:chExt cx="1390650" cy="2159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12775"/>
              <a:ext cx="1295400" cy="2158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950" y="901700"/>
              <a:ext cx="214312" cy="2143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3715" y="90957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8345" y="170180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5612" y="2846324"/>
            <a:ext cx="1295400" cy="2159000"/>
            <a:chOff x="455612" y="2846324"/>
            <a:chExt cx="1295400" cy="21590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12" y="2846324"/>
              <a:ext cx="1295400" cy="2159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262" y="4214749"/>
              <a:ext cx="214312" cy="21437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386201" y="614426"/>
            <a:ext cx="1303655" cy="2159000"/>
            <a:chOff x="3386201" y="614426"/>
            <a:chExt cx="1303655" cy="21590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5101" y="614426"/>
              <a:ext cx="1214437" cy="2159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6201" y="1909826"/>
              <a:ext cx="214249" cy="2142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438905" y="1917649"/>
            <a:ext cx="11366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989" y="4223384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84550" y="2844800"/>
            <a:ext cx="1368425" cy="2159000"/>
            <a:chOff x="3384550" y="2844800"/>
            <a:chExt cx="1368425" cy="215900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6051" y="2844800"/>
              <a:ext cx="1296924" cy="2159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4550" y="4140200"/>
              <a:ext cx="214375" cy="21437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944751" y="2844800"/>
            <a:ext cx="1297305" cy="2159000"/>
            <a:chOff x="1944751" y="2844800"/>
            <a:chExt cx="1297305" cy="215900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4751" y="2844800"/>
              <a:ext cx="1296924" cy="2159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925" y="4357624"/>
              <a:ext cx="214375" cy="21437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500376" y="4366006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3294" y="7236491"/>
            <a:ext cx="10433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00" dirty="0">
                <a:latin typeface="굴림"/>
                <a:cs typeface="굴림"/>
              </a:rPr>
              <a:t>회원가입</a:t>
            </a:r>
            <a:r>
              <a:rPr sz="800" spc="-30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및</a:t>
            </a:r>
            <a:r>
              <a:rPr sz="800" spc="-15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실행</a:t>
            </a:r>
            <a:r>
              <a:rPr sz="800" spc="-15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|</a:t>
            </a:r>
            <a:r>
              <a:rPr sz="800" spc="-150" dirty="0">
                <a:latin typeface="굴림"/>
                <a:cs typeface="굴림"/>
              </a:rPr>
              <a:t> </a:t>
            </a:r>
            <a:fld id="{81D60167-4931-47E6-BA6A-407CBD079E47}" type="slidenum">
              <a:rPr sz="800" dirty="0">
                <a:latin typeface="굴림"/>
                <a:cs typeface="굴림"/>
              </a:rPr>
              <a:t>7</a:t>
            </a:fld>
            <a:endParaRPr sz="800">
              <a:latin typeface="굴림"/>
              <a:cs typeface="굴림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37382" y="4148709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6275" y="614426"/>
            <a:ext cx="1254760" cy="2159000"/>
            <a:chOff x="1946275" y="614426"/>
            <a:chExt cx="1254760" cy="215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026" y="614426"/>
              <a:ext cx="1214437" cy="215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275" y="1838325"/>
              <a:ext cx="214375" cy="2143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0395" y="237236"/>
            <a:ext cx="1507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리브로피아</a:t>
            </a:r>
            <a:r>
              <a:rPr sz="1400" spc="-90" dirty="0">
                <a:solidFill>
                  <a:srgbClr val="B1B1B1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B1B1B1"/>
                </a:solidFill>
                <a:latin typeface="HY헤드라인M"/>
                <a:cs typeface="HY헤드라인M"/>
              </a:rPr>
              <a:t>로그인</a:t>
            </a:r>
            <a:endParaRPr sz="14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7825" y="5180161"/>
          <a:ext cx="4643755" cy="1677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73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아이디(이메일),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비밀번호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입력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후</a:t>
                      </a:r>
                      <a:r>
                        <a:rPr sz="10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로그인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선택합니다.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27939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선택합니다.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푸시(알림)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서비스</a:t>
                      </a:r>
                      <a:r>
                        <a:rPr sz="105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사용여부를</a:t>
                      </a:r>
                      <a:r>
                        <a:rPr sz="105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체크해주십시오.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누릅니다.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43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352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공지사항이</a:t>
                      </a:r>
                      <a:r>
                        <a:rPr sz="105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됩니다.</a:t>
                      </a:r>
                      <a:r>
                        <a:rPr sz="105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내용</a:t>
                      </a:r>
                      <a:r>
                        <a:rPr sz="105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확인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후</a:t>
                      </a:r>
                      <a:r>
                        <a:rPr sz="105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닫기</a:t>
                      </a:r>
                      <a:r>
                        <a:rPr sz="10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버튼을</a:t>
                      </a:r>
                      <a:r>
                        <a:rPr sz="105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선택합 </a:t>
                      </a:r>
                      <a:r>
                        <a:rPr sz="1050" spc="-3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808080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spc="5" dirty="0">
                          <a:latin typeface="맑은 고딕"/>
                          <a:cs typeface="맑은 고딕"/>
                        </a:rPr>
                        <a:t>리브로피아</a:t>
                      </a:r>
                      <a:r>
                        <a:rPr sz="105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메인화면이</a:t>
                      </a:r>
                      <a:r>
                        <a:rPr sz="105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표시</a:t>
                      </a:r>
                      <a:r>
                        <a:rPr sz="1050" spc="-1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됩니다.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57200" y="612775"/>
            <a:ext cx="1295400" cy="2159000"/>
            <a:chOff x="457200" y="612775"/>
            <a:chExt cx="1295400" cy="2159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12775"/>
              <a:ext cx="1295400" cy="2158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412" y="1549400"/>
              <a:ext cx="214312" cy="2143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190" y="155727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1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8345" y="1846326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2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1800" y="2846324"/>
            <a:ext cx="1278255" cy="2159000"/>
            <a:chOff x="431800" y="2846324"/>
            <a:chExt cx="1278255" cy="21590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" y="2846324"/>
              <a:ext cx="1214437" cy="2159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4068699"/>
              <a:ext cx="214312" cy="21437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475101" y="614426"/>
            <a:ext cx="1214755" cy="2159000"/>
            <a:chOff x="3475101" y="614426"/>
            <a:chExt cx="1214755" cy="21590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5101" y="614426"/>
              <a:ext cx="1214437" cy="2159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400" y="2052701"/>
              <a:ext cx="214375" cy="2142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015232" y="2060575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3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514" y="4077080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4</a:t>
            </a:r>
            <a:endParaRPr sz="1200">
              <a:latin typeface="굴림"/>
              <a:cs typeface="굴림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9226" y="2844800"/>
            <a:ext cx="1252855" cy="2159000"/>
            <a:chOff x="3459226" y="2844800"/>
            <a:chExt cx="1252855" cy="21590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7326" y="2844800"/>
              <a:ext cx="1214437" cy="2159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226" y="2917825"/>
              <a:ext cx="214249" cy="21437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986026" y="2844800"/>
            <a:ext cx="1214755" cy="2159000"/>
            <a:chOff x="1986026" y="2844800"/>
            <a:chExt cx="1214755" cy="215900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6026" y="2844800"/>
              <a:ext cx="1214437" cy="2159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6850" y="4789423"/>
              <a:ext cx="214375" cy="21437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789301" y="4797933"/>
            <a:ext cx="11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5</a:t>
            </a:r>
            <a:endParaRPr sz="1200">
              <a:latin typeface="굴림"/>
              <a:cs typeface="굴림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3294" y="7236491"/>
            <a:ext cx="10433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00" dirty="0">
                <a:latin typeface="굴림"/>
                <a:cs typeface="굴림"/>
              </a:rPr>
              <a:t>회원가입</a:t>
            </a:r>
            <a:r>
              <a:rPr sz="800" spc="-30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및</a:t>
            </a:r>
            <a:r>
              <a:rPr sz="800" spc="-15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실행</a:t>
            </a:r>
            <a:r>
              <a:rPr sz="800" spc="-15" dirty="0">
                <a:latin typeface="굴림"/>
                <a:cs typeface="굴림"/>
              </a:rPr>
              <a:t> </a:t>
            </a:r>
            <a:r>
              <a:rPr sz="800" dirty="0">
                <a:latin typeface="굴림"/>
                <a:cs typeface="굴림"/>
              </a:rPr>
              <a:t>|</a:t>
            </a:r>
            <a:r>
              <a:rPr sz="800" spc="-150" dirty="0">
                <a:latin typeface="굴림"/>
                <a:cs typeface="굴림"/>
              </a:rPr>
              <a:t> </a:t>
            </a:r>
            <a:fld id="{81D60167-4931-47E6-BA6A-407CBD079E47}" type="slidenum">
              <a:rPr sz="800" dirty="0">
                <a:latin typeface="굴림"/>
                <a:cs typeface="굴림"/>
              </a:rPr>
              <a:t>8</a:t>
            </a:fld>
            <a:endParaRPr sz="800">
              <a:latin typeface="굴림"/>
              <a:cs typeface="굴림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11677" y="2925902"/>
            <a:ext cx="11366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굴림"/>
                <a:cs typeface="굴림"/>
              </a:rPr>
              <a:t>6</a:t>
            </a:r>
            <a:endParaRPr sz="12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6955" y="3288538"/>
            <a:ext cx="178688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화면</a:t>
            </a:r>
            <a:r>
              <a:rPr sz="3200" spc="-10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FFFFFF"/>
                </a:solidFill>
                <a:latin typeface="HY헤드라인M"/>
                <a:cs typeface="HY헤드라인M"/>
              </a:rPr>
              <a:t>설명</a:t>
            </a:r>
            <a:endParaRPr sz="3200">
              <a:latin typeface="HY헤드라인M"/>
              <a:cs typeface="HY헤드라인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052" y="7236491"/>
            <a:ext cx="1416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00" spc="-10" dirty="0">
                <a:latin typeface="굴림"/>
                <a:cs typeface="굴림"/>
              </a:rPr>
              <a:t>11</a:t>
            </a:r>
            <a:endParaRPr sz="800">
              <a:latin typeface="굴림"/>
              <a:cs typeface="굴림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1785</Words>
  <Application>Microsoft Office PowerPoint</Application>
  <PresentationFormat>사용자 지정</PresentationFormat>
  <Paragraphs>455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HY견고딕</vt:lpstr>
      <vt:lpstr>HY헤드라인M</vt:lpstr>
      <vt:lpstr>굴림</vt:lpstr>
      <vt:lpstr>맑은 고딕</vt:lpstr>
      <vt:lpstr>바탕</vt:lpstr>
      <vt:lpstr>Arial</vt:lpstr>
      <vt:lpstr>Calibri</vt:lpstr>
      <vt:lpstr>Times New Roman</vt:lpstr>
      <vt:lpstr>Office Theme</vt:lpstr>
      <vt:lpstr>PowerPoint 프레젠테이션</vt:lpstr>
      <vt:lpstr>PowerPoint 프레젠테이션</vt:lpstr>
      <vt:lpstr>1</vt:lpstr>
      <vt:lpstr>PowerPoint 프레젠테이션</vt:lpstr>
      <vt:lpstr>PowerPoint 프레젠테이션</vt:lpstr>
      <vt:lpstr>2</vt:lpstr>
      <vt:lpstr>PowerPoint 프레젠테이션</vt:lpstr>
      <vt:lpstr>PowerPoint 프레젠테이션</vt:lpstr>
      <vt:lpstr>3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ParkDJ</dc:creator>
  <cp:lastModifiedBy>user</cp:lastModifiedBy>
  <cp:revision>2</cp:revision>
  <dcterms:created xsi:type="dcterms:W3CDTF">2022-02-14T08:48:41Z</dcterms:created>
  <dcterms:modified xsi:type="dcterms:W3CDTF">2022-02-14T08:52:16Z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2022-02-14T00:00:00Z</vt:filetime>
  </property>
</Properties>
</file>